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4"/>
    <p:sldMasterId id="2147483680" r:id="rId5"/>
  </p:sldMasterIdLst>
  <p:notesMasterIdLst>
    <p:notesMasterId r:id="rId95"/>
  </p:notesMasterIdLst>
  <p:sldIdLst>
    <p:sldId id="256" r:id="rId6"/>
    <p:sldId id="1018" r:id="rId7"/>
    <p:sldId id="1014" r:id="rId8"/>
    <p:sldId id="1025" r:id="rId9"/>
    <p:sldId id="1026" r:id="rId10"/>
    <p:sldId id="1027" r:id="rId11"/>
    <p:sldId id="1028" r:id="rId12"/>
    <p:sldId id="989" r:id="rId13"/>
    <p:sldId id="990" r:id="rId14"/>
    <p:sldId id="991" r:id="rId15"/>
    <p:sldId id="257" r:id="rId16"/>
    <p:sldId id="258" r:id="rId17"/>
    <p:sldId id="261" r:id="rId18"/>
    <p:sldId id="259" r:id="rId19"/>
    <p:sldId id="262" r:id="rId20"/>
    <p:sldId id="260" r:id="rId21"/>
    <p:sldId id="263" r:id="rId22"/>
    <p:sldId id="1019" r:id="rId23"/>
    <p:sldId id="265" r:id="rId24"/>
    <p:sldId id="268" r:id="rId25"/>
    <p:sldId id="269" r:id="rId26"/>
    <p:sldId id="270" r:id="rId27"/>
    <p:sldId id="271" r:id="rId28"/>
    <p:sldId id="1008" r:id="rId29"/>
    <p:sldId id="1006"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948" r:id="rId43"/>
    <p:sldId id="980" r:id="rId44"/>
    <p:sldId id="981" r:id="rId45"/>
    <p:sldId id="982" r:id="rId46"/>
    <p:sldId id="949" r:id="rId47"/>
    <p:sldId id="952" r:id="rId48"/>
    <p:sldId id="950" r:id="rId49"/>
    <p:sldId id="951" r:id="rId50"/>
    <p:sldId id="1030" r:id="rId51"/>
    <p:sldId id="1029" r:id="rId52"/>
    <p:sldId id="933" r:id="rId53"/>
    <p:sldId id="953" r:id="rId54"/>
    <p:sldId id="954" r:id="rId55"/>
    <p:sldId id="983" r:id="rId56"/>
    <p:sldId id="1009" r:id="rId57"/>
    <p:sldId id="1010" r:id="rId58"/>
    <p:sldId id="1011" r:id="rId59"/>
    <p:sldId id="1012" r:id="rId60"/>
    <p:sldId id="1013" r:id="rId61"/>
    <p:sldId id="1020" r:id="rId62"/>
    <p:sldId id="985" r:id="rId63"/>
    <p:sldId id="969" r:id="rId64"/>
    <p:sldId id="987" r:id="rId65"/>
    <p:sldId id="988" r:id="rId66"/>
    <p:sldId id="955" r:id="rId67"/>
    <p:sldId id="986" r:id="rId68"/>
    <p:sldId id="992" r:id="rId69"/>
    <p:sldId id="1015" r:id="rId70"/>
    <p:sldId id="993" r:id="rId71"/>
    <p:sldId id="994" r:id="rId72"/>
    <p:sldId id="995" r:id="rId73"/>
    <p:sldId id="1021" r:id="rId74"/>
    <p:sldId id="996" r:id="rId75"/>
    <p:sldId id="1031" r:id="rId76"/>
    <p:sldId id="997" r:id="rId77"/>
    <p:sldId id="998" r:id="rId78"/>
    <p:sldId id="999" r:id="rId79"/>
    <p:sldId id="1000" r:id="rId80"/>
    <p:sldId id="1001" r:id="rId81"/>
    <p:sldId id="1002" r:id="rId82"/>
    <p:sldId id="1003" r:id="rId83"/>
    <p:sldId id="1004" r:id="rId84"/>
    <p:sldId id="1005" r:id="rId85"/>
    <p:sldId id="1022" r:id="rId86"/>
    <p:sldId id="1007" r:id="rId87"/>
    <p:sldId id="1016" r:id="rId88"/>
    <p:sldId id="1017" r:id="rId89"/>
    <p:sldId id="1033" r:id="rId90"/>
    <p:sldId id="1034" r:id="rId91"/>
    <p:sldId id="1032" r:id="rId92"/>
    <p:sldId id="264" r:id="rId93"/>
    <p:sldId id="1024" r:id="rId94"/>
  </p:sldIdLst>
  <p:sldSz cx="12192000" cy="6858000"/>
  <p:notesSz cx="6858000" cy="9144000"/>
  <p:custDataLst>
    <p:tags r:id="rId9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ccessibility and PowerBI" id="{85C40C6A-45B5-4CC7-A943-ABB97DDA6DD8}">
          <p14:sldIdLst>
            <p14:sldId id="256"/>
            <p14:sldId id="1018"/>
          </p14:sldIdLst>
        </p14:section>
        <p14:section name="Who am I?" id="{7E7C2F39-AD36-48BA-B446-30742554DD7C}">
          <p14:sldIdLst>
            <p14:sldId id="1014"/>
          </p14:sldIdLst>
        </p14:section>
        <p14:section name="Why is a11y important?" id="{BED35C42-7C18-4A48-B1B9-258DFECD49C6}">
          <p14:sldIdLst>
            <p14:sldId id="1025"/>
            <p14:sldId id="1026"/>
            <p14:sldId id="1027"/>
            <p14:sldId id="1028"/>
            <p14:sldId id="989"/>
            <p14:sldId id="990"/>
          </p14:sldIdLst>
        </p14:section>
        <p14:section name="What does good look like?" id="{2C5AE425-3A3F-4641-B317-2731AE993026}">
          <p14:sldIdLst>
            <p14:sldId id="991"/>
            <p14:sldId id="257"/>
            <p14:sldId id="258"/>
            <p14:sldId id="261"/>
            <p14:sldId id="259"/>
            <p14:sldId id="262"/>
            <p14:sldId id="260"/>
            <p14:sldId id="263"/>
            <p14:sldId id="1019"/>
          </p14:sldIdLst>
        </p14:section>
        <p14:section name="Alt text" id="{83BD5C48-9F17-427C-8093-3EF5BBAFD025}">
          <p14:sldIdLst>
            <p14:sldId id="265"/>
            <p14:sldId id="268"/>
            <p14:sldId id="269"/>
            <p14:sldId id="270"/>
            <p14:sldId id="271"/>
            <p14:sldId id="1008"/>
            <p14:sldId id="1006"/>
          </p14:sldIdLst>
        </p14:section>
        <p14:section name="Colour shouldn’t be the only way we convey meaning." id="{C8859669-3E3A-45FB-B0CB-29CE00DBF959}">
          <p14:sldIdLst>
            <p14:sldId id="272"/>
            <p14:sldId id="273"/>
            <p14:sldId id="274"/>
            <p14:sldId id="275"/>
            <p14:sldId id="276"/>
            <p14:sldId id="277"/>
          </p14:sldIdLst>
        </p14:section>
        <p14:section name="Use enough contrast" id="{1C4F8947-6949-42C9-82A3-23A3FB821542}">
          <p14:sldIdLst>
            <p14:sldId id="278"/>
            <p14:sldId id="279"/>
            <p14:sldId id="280"/>
            <p14:sldId id="281"/>
            <p14:sldId id="282"/>
            <p14:sldId id="283"/>
            <p14:sldId id="948"/>
            <p14:sldId id="980"/>
            <p14:sldId id="981"/>
            <p14:sldId id="982"/>
            <p14:sldId id="949"/>
            <p14:sldId id="952"/>
            <p14:sldId id="950"/>
            <p14:sldId id="951"/>
            <p14:sldId id="1030"/>
            <p14:sldId id="1029"/>
            <p14:sldId id="933"/>
            <p14:sldId id="953"/>
            <p14:sldId id="954"/>
            <p14:sldId id="983"/>
          </p14:sldIdLst>
        </p14:section>
        <p14:section name="UOS_PBI_Theme_1.json" id="{96D71169-907F-4BA2-A575-F78660B7B8F4}">
          <p14:sldIdLst>
            <p14:sldId id="1009"/>
            <p14:sldId id="1010"/>
            <p14:sldId id="1011"/>
            <p14:sldId id="1012"/>
            <p14:sldId id="1013"/>
            <p14:sldId id="1020"/>
          </p14:sldIdLst>
        </p14:section>
        <p14:section name="Can you get around using the keyboard alone?" id="{298D7A9F-A36E-41DC-8934-62696A4837A1}">
          <p14:sldIdLst>
            <p14:sldId id="985"/>
            <p14:sldId id="969"/>
            <p14:sldId id="987"/>
            <p14:sldId id="988"/>
            <p14:sldId id="955"/>
            <p14:sldId id="986"/>
            <p14:sldId id="992"/>
          </p14:sldIdLst>
        </p14:section>
        <p14:section name="Focus indicators and focus order" id="{0FA873E0-E3CE-486D-AE2A-55C893F97674}">
          <p14:sldIdLst>
            <p14:sldId id="1015"/>
            <p14:sldId id="993"/>
            <p14:sldId id="994"/>
            <p14:sldId id="995"/>
            <p14:sldId id="1021"/>
          </p14:sldIdLst>
        </p14:section>
        <p14:section name="Links" id="{1D65A8AE-2958-4B1B-BF07-FCF3AEC3D1F4}">
          <p14:sldIdLst>
            <p14:sldId id="996"/>
            <p14:sldId id="1031"/>
            <p14:sldId id="997"/>
            <p14:sldId id="998"/>
            <p14:sldId id="999"/>
            <p14:sldId id="1000"/>
            <p14:sldId id="1001"/>
            <p14:sldId id="1002"/>
            <p14:sldId id="1003"/>
            <p14:sldId id="1004"/>
          </p14:sldIdLst>
        </p14:section>
        <p14:section name="Titles, labels and abbreviations" id="{B250105C-8D88-442D-B978-AD1693024DAD}">
          <p14:sldIdLst>
            <p14:sldId id="1005"/>
            <p14:sldId id="1022"/>
          </p14:sldIdLst>
        </p14:section>
        <p14:section name="Automated testing" id="{6CBEBCBF-6265-453B-9C47-E842C0A46B37}">
          <p14:sldIdLst>
            <p14:sldId id="1007"/>
            <p14:sldId id="1016"/>
            <p14:sldId id="1017"/>
          </p14:sldIdLst>
        </p14:section>
        <p14:section name="Next steps" id="{73163B3A-3AC0-4591-B8FB-882655DBE5D4}">
          <p14:sldIdLst>
            <p14:sldId id="1033"/>
            <p14:sldId id="1034"/>
            <p14:sldId id="1032"/>
          </p14:sldIdLst>
        </p14:section>
        <p14:section name="Resources" id="{2FDE51D5-2807-46BD-B52C-36AF80D3C29F}">
          <p14:sldIdLst>
            <p14:sldId id="264"/>
          </p14:sldIdLst>
        </p14:section>
        <p14:section name="Q+A" id="{ECC1691B-A408-4455-8D1A-FCE0EF82C0FA}">
          <p14:sldIdLst>
            <p14:sldId id="10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8" clrIdx="0">
    <p:extLst>
      <p:ext uri="{19B8F6BF-5375-455C-9EA6-DF929625EA0E}">
        <p15:presenceInfo xmlns:p15="http://schemas.microsoft.com/office/powerpoint/2012/main" userId="Matthew Deeprose" providerId="None"/>
      </p:ext>
    </p:extLst>
  </p:cmAuthor>
  <p:cmAuthor id="2" name="Tamsyn Smith" initials="TS" lastIdx="2"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D3970"/>
    <a:srgbClr val="00131D"/>
    <a:srgbClr val="161415"/>
    <a:srgbClr val="2B2B2B"/>
    <a:srgbClr val="FFFFFF"/>
    <a:srgbClr val="005C84"/>
    <a:srgbClr val="231F20"/>
    <a:srgbClr val="E8E7E7"/>
    <a:srgbClr val="CCCCCC"/>
    <a:srgbClr val="D500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2B0D79-8EFE-48DB-AEC5-2E63C406346A}" v="1" dt="2022-04-03T08:04:55.193"/>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25693" autoAdjust="0"/>
  </p:normalViewPr>
  <p:slideViewPr>
    <p:cSldViewPr snapToGrid="0">
      <p:cViewPr varScale="1">
        <p:scale>
          <a:sx n="33" d="100"/>
          <a:sy n="33" d="100"/>
        </p:scale>
        <p:origin x="3588" y="48"/>
      </p:cViewPr>
      <p:guideLst/>
    </p:cSldViewPr>
  </p:slideViewPr>
  <p:outlineViewPr>
    <p:cViewPr>
      <p:scale>
        <a:sx n="33" d="100"/>
        <a:sy n="33" d="100"/>
      </p:scale>
      <p:origin x="0" y="-15636"/>
    </p:cViewPr>
  </p:outlineViewPr>
  <p:notesTextViewPr>
    <p:cViewPr>
      <p:scale>
        <a:sx n="3" d="2"/>
        <a:sy n="3" d="2"/>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presProps" Target="presProps.xml"/><Relationship Id="rId3" Type="http://schemas.openxmlformats.org/officeDocument/2006/relationships/customXml" Target="../customXml/item3.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ata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svg"/><Relationship Id="rId1" Type="http://schemas.openxmlformats.org/officeDocument/2006/relationships/image" Target="../media/image76.png"/><Relationship Id="rId6" Type="http://schemas.openxmlformats.org/officeDocument/2006/relationships/image" Target="../media/image81.svg"/><Relationship Id="rId5" Type="http://schemas.openxmlformats.org/officeDocument/2006/relationships/image" Target="../media/image80.png"/><Relationship Id="rId4" Type="http://schemas.openxmlformats.org/officeDocument/2006/relationships/image" Target="../media/image7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svg"/><Relationship Id="rId1" Type="http://schemas.openxmlformats.org/officeDocument/2006/relationships/image" Target="../media/image99.png"/><Relationship Id="rId6" Type="http://schemas.openxmlformats.org/officeDocument/2006/relationships/image" Target="../media/image104.svg"/><Relationship Id="rId5" Type="http://schemas.openxmlformats.org/officeDocument/2006/relationships/image" Target="../media/image103.png"/><Relationship Id="rId4" Type="http://schemas.openxmlformats.org/officeDocument/2006/relationships/image" Target="../media/image10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9366A9-4E16-4FB3-A96D-D57B678397AF}"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GB"/>
        </a:p>
      </dgm:t>
    </dgm:pt>
    <dgm:pt modelId="{8609A990-23BE-4110-99FE-09AC6BA51DDE}">
      <dgm:prSet phldrT="[Text]"/>
      <dgm:spPr>
        <a:solidFill>
          <a:schemeClr val="bg1">
            <a:lumMod val="10000"/>
          </a:schemeClr>
        </a:solidFill>
        <a:ln w="38100">
          <a:solidFill>
            <a:schemeClr val="accent2"/>
          </a:solidFill>
        </a:ln>
      </dgm:spPr>
      <dgm:t>
        <a:bodyPr/>
        <a:lstStyle/>
        <a:p>
          <a:r>
            <a:rPr lang="en-GB" b="1" i="0">
              <a:solidFill>
                <a:schemeClr val="accent5"/>
              </a:solidFill>
            </a:rPr>
            <a:t>Perceivable</a:t>
          </a:r>
          <a:endParaRPr lang="en-GB">
            <a:solidFill>
              <a:schemeClr val="accent5"/>
            </a:solidFill>
          </a:endParaRPr>
        </a:p>
      </dgm:t>
    </dgm:pt>
    <dgm:pt modelId="{12CD6BB6-3CA0-41A4-89CD-47141F7D8B8E}" type="parTrans" cxnId="{46894CEB-5EE7-49E1-A26E-1CD283D6FA32}">
      <dgm:prSet/>
      <dgm:spPr/>
      <dgm:t>
        <a:bodyPr/>
        <a:lstStyle/>
        <a:p>
          <a:endParaRPr lang="en-GB"/>
        </a:p>
      </dgm:t>
    </dgm:pt>
    <dgm:pt modelId="{1AAF19BE-3F95-4E39-982F-81BA72B9D2B1}" type="sibTrans" cxnId="{46894CEB-5EE7-49E1-A26E-1CD283D6FA32}">
      <dgm:prSet/>
      <dgm:spPr/>
      <dgm:t>
        <a:bodyPr/>
        <a:lstStyle/>
        <a:p>
          <a:endParaRPr lang="en-GB"/>
        </a:p>
      </dgm:t>
    </dgm:pt>
    <dgm:pt modelId="{934B1556-13A0-4765-AEC8-CEF22FD30D4F}">
      <dgm:prSet phldrT="[Text]"/>
      <dgm:spPr>
        <a:solidFill>
          <a:schemeClr val="bg1">
            <a:lumMod val="10000"/>
          </a:schemeClr>
        </a:solidFill>
        <a:ln w="38100">
          <a:solidFill>
            <a:schemeClr val="accent3"/>
          </a:solidFill>
        </a:ln>
      </dgm:spPr>
      <dgm:t>
        <a:bodyPr/>
        <a:lstStyle/>
        <a:p>
          <a:pPr algn="l"/>
          <a:r>
            <a:rPr lang="en-GB" b="0" i="0">
              <a:solidFill>
                <a:schemeClr val="accent5"/>
              </a:solidFill>
            </a:rPr>
            <a:t>Cater to our senses.</a:t>
          </a:r>
          <a:endParaRPr lang="en-GB">
            <a:solidFill>
              <a:schemeClr val="accent5"/>
            </a:solidFill>
          </a:endParaRPr>
        </a:p>
      </dgm:t>
    </dgm:pt>
    <dgm:pt modelId="{F9624A1F-E431-4E5D-B2EC-9FA18DE13882}" type="parTrans" cxnId="{F6B306C1-3FE4-45BC-BA92-EEA2DEC5CD84}">
      <dgm:prSet/>
      <dgm:spPr/>
      <dgm:t>
        <a:bodyPr/>
        <a:lstStyle/>
        <a:p>
          <a:endParaRPr lang="en-GB"/>
        </a:p>
      </dgm:t>
    </dgm:pt>
    <dgm:pt modelId="{375DCD82-CF57-4E1D-8C7B-540A9CE76040}" type="sibTrans" cxnId="{F6B306C1-3FE4-45BC-BA92-EEA2DEC5CD84}">
      <dgm:prSet/>
      <dgm:spPr/>
      <dgm:t>
        <a:bodyPr/>
        <a:lstStyle/>
        <a:p>
          <a:endParaRPr lang="en-GB"/>
        </a:p>
      </dgm:t>
    </dgm:pt>
    <dgm:pt modelId="{4DAD89C3-61F6-4A19-B4C3-936C7F8EA12D}">
      <dgm:prSet phldrT="[Text]"/>
      <dgm:spPr>
        <a:solidFill>
          <a:schemeClr val="bg1">
            <a:lumMod val="10000"/>
          </a:schemeClr>
        </a:solidFill>
        <a:ln w="38100">
          <a:solidFill>
            <a:schemeClr val="accent2"/>
          </a:solidFill>
        </a:ln>
      </dgm:spPr>
      <dgm:t>
        <a:bodyPr/>
        <a:lstStyle/>
        <a:p>
          <a:r>
            <a:rPr lang="en-GB" b="1" i="0">
              <a:solidFill>
                <a:schemeClr val="accent5"/>
              </a:solidFill>
            </a:rPr>
            <a:t>Operable</a:t>
          </a:r>
          <a:endParaRPr lang="en-GB">
            <a:solidFill>
              <a:schemeClr val="accent5"/>
            </a:solidFill>
          </a:endParaRPr>
        </a:p>
      </dgm:t>
    </dgm:pt>
    <dgm:pt modelId="{F7032FD7-2814-4DC6-8D44-6FF40A17AA4F}" type="parTrans" cxnId="{37F94D2B-8E4A-4482-AB3C-C3D250A7C7A4}">
      <dgm:prSet/>
      <dgm:spPr/>
      <dgm:t>
        <a:bodyPr/>
        <a:lstStyle/>
        <a:p>
          <a:endParaRPr lang="en-GB"/>
        </a:p>
      </dgm:t>
    </dgm:pt>
    <dgm:pt modelId="{97A53133-FA46-478E-947D-0765B744681B}" type="sibTrans" cxnId="{37F94D2B-8E4A-4482-AB3C-C3D250A7C7A4}">
      <dgm:prSet/>
      <dgm:spPr/>
      <dgm:t>
        <a:bodyPr/>
        <a:lstStyle/>
        <a:p>
          <a:endParaRPr lang="en-GB"/>
        </a:p>
      </dgm:t>
    </dgm:pt>
    <dgm:pt modelId="{16142BEB-11C2-4DBC-BC7B-CD566B515FD5}">
      <dgm:prSet phldrT="[Text]"/>
      <dgm:spPr>
        <a:solidFill>
          <a:schemeClr val="bg1">
            <a:lumMod val="10000"/>
          </a:schemeClr>
        </a:solidFill>
        <a:ln w="38100">
          <a:solidFill>
            <a:schemeClr val="accent3"/>
          </a:solidFill>
        </a:ln>
      </dgm:spPr>
      <dgm:t>
        <a:bodyPr/>
        <a:lstStyle/>
        <a:p>
          <a:pPr algn="l"/>
          <a:r>
            <a:rPr lang="en-GB">
              <a:solidFill>
                <a:schemeClr val="accent5"/>
              </a:solidFill>
            </a:rPr>
            <a:t>We can use the site.</a:t>
          </a:r>
        </a:p>
      </dgm:t>
    </dgm:pt>
    <dgm:pt modelId="{C8B64ED5-4C78-44AD-BEB5-CA93FFB870B8}" type="parTrans" cxnId="{008977FB-8D7C-444C-B39E-FA9954D782CF}">
      <dgm:prSet/>
      <dgm:spPr/>
      <dgm:t>
        <a:bodyPr/>
        <a:lstStyle/>
        <a:p>
          <a:endParaRPr lang="en-GB"/>
        </a:p>
      </dgm:t>
    </dgm:pt>
    <dgm:pt modelId="{CDF91375-25A3-436E-AD8D-3EC0A7ECFF2B}" type="sibTrans" cxnId="{008977FB-8D7C-444C-B39E-FA9954D782CF}">
      <dgm:prSet/>
      <dgm:spPr/>
      <dgm:t>
        <a:bodyPr/>
        <a:lstStyle/>
        <a:p>
          <a:endParaRPr lang="en-GB"/>
        </a:p>
      </dgm:t>
    </dgm:pt>
    <dgm:pt modelId="{AC8C398A-B90A-4260-BCA1-084AD93834F6}">
      <dgm:prSet phldrT="[Text]"/>
      <dgm:spPr>
        <a:solidFill>
          <a:schemeClr val="bg1">
            <a:lumMod val="10000"/>
          </a:schemeClr>
        </a:solidFill>
        <a:ln w="38100">
          <a:solidFill>
            <a:schemeClr val="accent2"/>
          </a:solidFill>
        </a:ln>
      </dgm:spPr>
      <dgm:t>
        <a:bodyPr/>
        <a:lstStyle/>
        <a:p>
          <a:r>
            <a:rPr lang="en-GB" b="1" i="0">
              <a:solidFill>
                <a:schemeClr val="accent5"/>
              </a:solidFill>
            </a:rPr>
            <a:t>Understandable</a:t>
          </a:r>
          <a:endParaRPr lang="en-GB">
            <a:solidFill>
              <a:schemeClr val="accent5"/>
            </a:solidFill>
          </a:endParaRPr>
        </a:p>
      </dgm:t>
    </dgm:pt>
    <dgm:pt modelId="{8A26312A-B52D-4EB6-AA33-0D18CFEDC35D}" type="parTrans" cxnId="{CA7EA873-172E-49B9-8D27-D64394E8DA39}">
      <dgm:prSet/>
      <dgm:spPr/>
      <dgm:t>
        <a:bodyPr/>
        <a:lstStyle/>
        <a:p>
          <a:endParaRPr lang="en-GB"/>
        </a:p>
      </dgm:t>
    </dgm:pt>
    <dgm:pt modelId="{BF56BFC5-DF99-44DF-9BA3-578B0972CF0C}" type="sibTrans" cxnId="{CA7EA873-172E-49B9-8D27-D64394E8DA39}">
      <dgm:prSet/>
      <dgm:spPr/>
      <dgm:t>
        <a:bodyPr/>
        <a:lstStyle/>
        <a:p>
          <a:endParaRPr lang="en-GB"/>
        </a:p>
      </dgm:t>
    </dgm:pt>
    <dgm:pt modelId="{AABA2E94-6747-4401-B263-CFF9D016F8D4}">
      <dgm:prSet phldrT="[Text]"/>
      <dgm:spPr>
        <a:solidFill>
          <a:schemeClr val="bg1">
            <a:lumMod val="10000"/>
          </a:schemeClr>
        </a:solidFill>
        <a:ln w="38100">
          <a:solidFill>
            <a:schemeClr val="accent3"/>
          </a:solidFill>
        </a:ln>
      </dgm:spPr>
      <dgm:t>
        <a:bodyPr/>
        <a:lstStyle/>
        <a:p>
          <a:pPr algn="l"/>
          <a:r>
            <a:rPr lang="en-GB">
              <a:solidFill>
                <a:schemeClr val="accent5"/>
              </a:solidFill>
            </a:rPr>
            <a:t>Readable and predictable.</a:t>
          </a:r>
        </a:p>
      </dgm:t>
    </dgm:pt>
    <dgm:pt modelId="{660ADF50-87FF-4CE8-8A1F-962BA2703058}" type="parTrans" cxnId="{84240859-617C-45BC-9C1A-2967F32985AA}">
      <dgm:prSet/>
      <dgm:spPr/>
      <dgm:t>
        <a:bodyPr/>
        <a:lstStyle/>
        <a:p>
          <a:endParaRPr lang="en-GB"/>
        </a:p>
      </dgm:t>
    </dgm:pt>
    <dgm:pt modelId="{6A8C4C7F-F1F3-48C1-A979-41BEDDCC3472}" type="sibTrans" cxnId="{84240859-617C-45BC-9C1A-2967F32985AA}">
      <dgm:prSet/>
      <dgm:spPr/>
      <dgm:t>
        <a:bodyPr/>
        <a:lstStyle/>
        <a:p>
          <a:endParaRPr lang="en-GB"/>
        </a:p>
      </dgm:t>
    </dgm:pt>
    <dgm:pt modelId="{DAECEF39-F0A1-480D-B221-C20E52037A2E}">
      <dgm:prSet phldrT="[Text]"/>
      <dgm:spPr>
        <a:solidFill>
          <a:schemeClr val="bg1">
            <a:lumMod val="10000"/>
          </a:schemeClr>
        </a:solidFill>
        <a:ln w="38100">
          <a:solidFill>
            <a:schemeClr val="accent2"/>
          </a:solidFill>
        </a:ln>
      </dgm:spPr>
      <dgm:t>
        <a:bodyPr/>
        <a:lstStyle/>
        <a:p>
          <a:r>
            <a:rPr lang="en-GB" b="1" i="0">
              <a:solidFill>
                <a:schemeClr val="accent5"/>
              </a:solidFill>
            </a:rPr>
            <a:t>Robust</a:t>
          </a:r>
          <a:endParaRPr lang="en-GB">
            <a:solidFill>
              <a:schemeClr val="accent5"/>
            </a:solidFill>
          </a:endParaRPr>
        </a:p>
      </dgm:t>
    </dgm:pt>
    <dgm:pt modelId="{AB5E66E4-90D4-47E5-9E4C-DA7E296D8220}" type="parTrans" cxnId="{0B2685B9-BBC1-4FD0-A11D-295456A2099C}">
      <dgm:prSet/>
      <dgm:spPr/>
      <dgm:t>
        <a:bodyPr/>
        <a:lstStyle/>
        <a:p>
          <a:endParaRPr lang="en-GB"/>
        </a:p>
      </dgm:t>
    </dgm:pt>
    <dgm:pt modelId="{FE42C2DD-CEE2-4102-8652-1A3B8BB1D7DD}" type="sibTrans" cxnId="{0B2685B9-BBC1-4FD0-A11D-295456A2099C}">
      <dgm:prSet/>
      <dgm:spPr/>
      <dgm:t>
        <a:bodyPr/>
        <a:lstStyle/>
        <a:p>
          <a:endParaRPr lang="en-GB"/>
        </a:p>
      </dgm:t>
    </dgm:pt>
    <dgm:pt modelId="{0A7BD9F1-C1E5-4E11-9F04-EA76D4FDA1C3}">
      <dgm:prSet phldrT="[Text]"/>
      <dgm:spPr>
        <a:solidFill>
          <a:schemeClr val="bg1">
            <a:lumMod val="10000"/>
          </a:schemeClr>
        </a:solidFill>
        <a:ln w="38100">
          <a:solidFill>
            <a:schemeClr val="accent3"/>
          </a:solidFill>
        </a:ln>
      </dgm:spPr>
      <dgm:t>
        <a:bodyPr/>
        <a:lstStyle/>
        <a:p>
          <a:pPr algn="l"/>
          <a:r>
            <a:rPr lang="en-GB">
              <a:solidFill>
                <a:schemeClr val="accent5"/>
              </a:solidFill>
            </a:rPr>
            <a:t>Compatible across devices - even those to come in the future.</a:t>
          </a:r>
        </a:p>
      </dgm:t>
    </dgm:pt>
    <dgm:pt modelId="{2DADC46C-596E-4174-9AD1-8AB6657A36DC}" type="parTrans" cxnId="{20156ACF-3063-4839-B2F9-099B3D4E707C}">
      <dgm:prSet/>
      <dgm:spPr/>
      <dgm:t>
        <a:bodyPr/>
        <a:lstStyle/>
        <a:p>
          <a:endParaRPr lang="en-GB"/>
        </a:p>
      </dgm:t>
    </dgm:pt>
    <dgm:pt modelId="{4AB120B0-7142-42D7-9B83-641104E9CF14}" type="sibTrans" cxnId="{20156ACF-3063-4839-B2F9-099B3D4E707C}">
      <dgm:prSet/>
      <dgm:spPr/>
      <dgm:t>
        <a:bodyPr/>
        <a:lstStyle/>
        <a:p>
          <a:endParaRPr lang="en-GB"/>
        </a:p>
      </dgm:t>
    </dgm:pt>
    <dgm:pt modelId="{5E039463-5AF0-4209-B86A-67303E3B22C0}" type="pres">
      <dgm:prSet presAssocID="{409366A9-4E16-4FB3-A96D-D57B678397AF}" presName="theList" presStyleCnt="0">
        <dgm:presLayoutVars>
          <dgm:dir/>
          <dgm:animLvl val="lvl"/>
          <dgm:resizeHandles val="exact"/>
        </dgm:presLayoutVars>
      </dgm:prSet>
      <dgm:spPr/>
    </dgm:pt>
    <dgm:pt modelId="{56DFE172-CC48-419F-9D4F-48B82B650848}" type="pres">
      <dgm:prSet presAssocID="{8609A990-23BE-4110-99FE-09AC6BA51DDE}" presName="compNode" presStyleCnt="0"/>
      <dgm:spPr/>
    </dgm:pt>
    <dgm:pt modelId="{45B0C67F-865C-427B-85B6-FE1233FB75A4}" type="pres">
      <dgm:prSet presAssocID="{8609A990-23BE-4110-99FE-09AC6BA51DDE}" presName="aNode" presStyleLbl="bgShp" presStyleIdx="0" presStyleCnt="4"/>
      <dgm:spPr/>
    </dgm:pt>
    <dgm:pt modelId="{D77701AC-F134-4FD9-8865-41BF78C9F69B}" type="pres">
      <dgm:prSet presAssocID="{8609A990-23BE-4110-99FE-09AC6BA51DDE}" presName="textNode" presStyleLbl="bgShp" presStyleIdx="0" presStyleCnt="4"/>
      <dgm:spPr/>
    </dgm:pt>
    <dgm:pt modelId="{5026240C-C64B-4B83-99F3-B9C8D7271A6C}" type="pres">
      <dgm:prSet presAssocID="{8609A990-23BE-4110-99FE-09AC6BA51DDE}" presName="compChildNode" presStyleCnt="0"/>
      <dgm:spPr/>
    </dgm:pt>
    <dgm:pt modelId="{FF193878-716C-491F-9DDA-6F5983EE5F03}" type="pres">
      <dgm:prSet presAssocID="{8609A990-23BE-4110-99FE-09AC6BA51DDE}" presName="theInnerList" presStyleCnt="0"/>
      <dgm:spPr/>
    </dgm:pt>
    <dgm:pt modelId="{AC77EE5B-72FE-4FC9-AFDC-4D65A0C52FAD}" type="pres">
      <dgm:prSet presAssocID="{934B1556-13A0-4765-AEC8-CEF22FD30D4F}" presName="childNode" presStyleLbl="node1" presStyleIdx="0" presStyleCnt="4">
        <dgm:presLayoutVars>
          <dgm:bulletEnabled val="1"/>
        </dgm:presLayoutVars>
      </dgm:prSet>
      <dgm:spPr/>
    </dgm:pt>
    <dgm:pt modelId="{6138685E-089E-4C3E-9F7F-704344048D43}" type="pres">
      <dgm:prSet presAssocID="{8609A990-23BE-4110-99FE-09AC6BA51DDE}" presName="aSpace" presStyleCnt="0"/>
      <dgm:spPr/>
    </dgm:pt>
    <dgm:pt modelId="{46E59265-A204-4132-A200-2DB2D08CEBB8}" type="pres">
      <dgm:prSet presAssocID="{4DAD89C3-61F6-4A19-B4C3-936C7F8EA12D}" presName="compNode" presStyleCnt="0"/>
      <dgm:spPr/>
    </dgm:pt>
    <dgm:pt modelId="{C61711C9-7CC4-4233-A659-805A1F7BD894}" type="pres">
      <dgm:prSet presAssocID="{4DAD89C3-61F6-4A19-B4C3-936C7F8EA12D}" presName="aNode" presStyleLbl="bgShp" presStyleIdx="1" presStyleCnt="4"/>
      <dgm:spPr/>
    </dgm:pt>
    <dgm:pt modelId="{AD3C17C8-7AEC-4A07-8E02-CECC49B32B27}" type="pres">
      <dgm:prSet presAssocID="{4DAD89C3-61F6-4A19-B4C3-936C7F8EA12D}" presName="textNode" presStyleLbl="bgShp" presStyleIdx="1" presStyleCnt="4"/>
      <dgm:spPr/>
    </dgm:pt>
    <dgm:pt modelId="{66BA1F6E-D0CC-4221-9544-77BE0548ECC0}" type="pres">
      <dgm:prSet presAssocID="{4DAD89C3-61F6-4A19-B4C3-936C7F8EA12D}" presName="compChildNode" presStyleCnt="0"/>
      <dgm:spPr/>
    </dgm:pt>
    <dgm:pt modelId="{9A8C067B-0204-4527-8129-C8102DB4EA47}" type="pres">
      <dgm:prSet presAssocID="{4DAD89C3-61F6-4A19-B4C3-936C7F8EA12D}" presName="theInnerList" presStyleCnt="0"/>
      <dgm:spPr/>
    </dgm:pt>
    <dgm:pt modelId="{9E36DAA5-B2CC-4471-B2F2-E7C549E4900E}" type="pres">
      <dgm:prSet presAssocID="{16142BEB-11C2-4DBC-BC7B-CD566B515FD5}" presName="childNode" presStyleLbl="node1" presStyleIdx="1" presStyleCnt="4">
        <dgm:presLayoutVars>
          <dgm:bulletEnabled val="1"/>
        </dgm:presLayoutVars>
      </dgm:prSet>
      <dgm:spPr/>
    </dgm:pt>
    <dgm:pt modelId="{B30DEA4B-8223-4CF9-AA9B-B7FD08EFC91A}" type="pres">
      <dgm:prSet presAssocID="{4DAD89C3-61F6-4A19-B4C3-936C7F8EA12D}" presName="aSpace" presStyleCnt="0"/>
      <dgm:spPr/>
    </dgm:pt>
    <dgm:pt modelId="{AB8117BA-CF44-4BDB-868E-91665D4E2C99}" type="pres">
      <dgm:prSet presAssocID="{AC8C398A-B90A-4260-BCA1-084AD93834F6}" presName="compNode" presStyleCnt="0"/>
      <dgm:spPr/>
    </dgm:pt>
    <dgm:pt modelId="{F6575D61-D52A-4E77-B490-27238CF66A56}" type="pres">
      <dgm:prSet presAssocID="{AC8C398A-B90A-4260-BCA1-084AD93834F6}" presName="aNode" presStyleLbl="bgShp" presStyleIdx="2" presStyleCnt="4"/>
      <dgm:spPr/>
    </dgm:pt>
    <dgm:pt modelId="{621A7C05-D1C2-4113-A5B0-3449D52481F8}" type="pres">
      <dgm:prSet presAssocID="{AC8C398A-B90A-4260-BCA1-084AD93834F6}" presName="textNode" presStyleLbl="bgShp" presStyleIdx="2" presStyleCnt="4"/>
      <dgm:spPr/>
    </dgm:pt>
    <dgm:pt modelId="{D1F7A685-2553-4ABC-A972-349490527FA4}" type="pres">
      <dgm:prSet presAssocID="{AC8C398A-B90A-4260-BCA1-084AD93834F6}" presName="compChildNode" presStyleCnt="0"/>
      <dgm:spPr/>
    </dgm:pt>
    <dgm:pt modelId="{7A33AA00-3703-4CD8-802A-D49D5D13848C}" type="pres">
      <dgm:prSet presAssocID="{AC8C398A-B90A-4260-BCA1-084AD93834F6}" presName="theInnerList" presStyleCnt="0"/>
      <dgm:spPr/>
    </dgm:pt>
    <dgm:pt modelId="{A85963BB-9159-4D19-93D2-6025BD802727}" type="pres">
      <dgm:prSet presAssocID="{AABA2E94-6747-4401-B263-CFF9D016F8D4}" presName="childNode" presStyleLbl="node1" presStyleIdx="2" presStyleCnt="4">
        <dgm:presLayoutVars>
          <dgm:bulletEnabled val="1"/>
        </dgm:presLayoutVars>
      </dgm:prSet>
      <dgm:spPr/>
    </dgm:pt>
    <dgm:pt modelId="{D9CC1856-263C-4027-A98F-A30973EC1471}" type="pres">
      <dgm:prSet presAssocID="{AC8C398A-B90A-4260-BCA1-084AD93834F6}" presName="aSpace" presStyleCnt="0"/>
      <dgm:spPr/>
    </dgm:pt>
    <dgm:pt modelId="{84B93CA3-F5D2-4A00-BBF4-136ED65944B9}" type="pres">
      <dgm:prSet presAssocID="{DAECEF39-F0A1-480D-B221-C20E52037A2E}" presName="compNode" presStyleCnt="0"/>
      <dgm:spPr/>
    </dgm:pt>
    <dgm:pt modelId="{8F0EDDE8-E7E3-4021-9D80-AEC8BB6F7BF4}" type="pres">
      <dgm:prSet presAssocID="{DAECEF39-F0A1-480D-B221-C20E52037A2E}" presName="aNode" presStyleLbl="bgShp" presStyleIdx="3" presStyleCnt="4"/>
      <dgm:spPr/>
    </dgm:pt>
    <dgm:pt modelId="{577242AA-13A2-48BD-A561-3A9CE1FFEEDA}" type="pres">
      <dgm:prSet presAssocID="{DAECEF39-F0A1-480D-B221-C20E52037A2E}" presName="textNode" presStyleLbl="bgShp" presStyleIdx="3" presStyleCnt="4"/>
      <dgm:spPr/>
    </dgm:pt>
    <dgm:pt modelId="{59AC10DA-14D4-486F-B62F-6F5B18FF0E0B}" type="pres">
      <dgm:prSet presAssocID="{DAECEF39-F0A1-480D-B221-C20E52037A2E}" presName="compChildNode" presStyleCnt="0"/>
      <dgm:spPr/>
    </dgm:pt>
    <dgm:pt modelId="{3FC6F6F1-DB8D-4E84-A74E-EB44EE41B2EA}" type="pres">
      <dgm:prSet presAssocID="{DAECEF39-F0A1-480D-B221-C20E52037A2E}" presName="theInnerList" presStyleCnt="0"/>
      <dgm:spPr/>
    </dgm:pt>
    <dgm:pt modelId="{4D204EB8-0838-4943-A1BB-67177E325E86}" type="pres">
      <dgm:prSet presAssocID="{0A7BD9F1-C1E5-4E11-9F04-EA76D4FDA1C3}" presName="childNode" presStyleLbl="node1" presStyleIdx="3" presStyleCnt="4" custLinFactNeighborX="41" custLinFactNeighborY="9">
        <dgm:presLayoutVars>
          <dgm:bulletEnabled val="1"/>
        </dgm:presLayoutVars>
      </dgm:prSet>
      <dgm:spPr/>
    </dgm:pt>
  </dgm:ptLst>
  <dgm:cxnLst>
    <dgm:cxn modelId="{5FC3FF05-8E5E-4711-895B-B6B9C1ED1CDC}" type="presOf" srcId="{8609A990-23BE-4110-99FE-09AC6BA51DDE}" destId="{45B0C67F-865C-427B-85B6-FE1233FB75A4}" srcOrd="0" destOrd="0" presId="urn:microsoft.com/office/officeart/2005/8/layout/lProcess2"/>
    <dgm:cxn modelId="{2B94AA1D-AD0F-4FF1-9EB8-A1325DB8C6FF}" type="presOf" srcId="{0A7BD9F1-C1E5-4E11-9F04-EA76D4FDA1C3}" destId="{4D204EB8-0838-4943-A1BB-67177E325E86}" srcOrd="0" destOrd="0" presId="urn:microsoft.com/office/officeart/2005/8/layout/lProcess2"/>
    <dgm:cxn modelId="{79E6AC25-5699-42B5-A17A-96BE01AF7189}" type="presOf" srcId="{16142BEB-11C2-4DBC-BC7B-CD566B515FD5}" destId="{9E36DAA5-B2CC-4471-B2F2-E7C549E4900E}" srcOrd="0" destOrd="0" presId="urn:microsoft.com/office/officeart/2005/8/layout/lProcess2"/>
    <dgm:cxn modelId="{37F94D2B-8E4A-4482-AB3C-C3D250A7C7A4}" srcId="{409366A9-4E16-4FB3-A96D-D57B678397AF}" destId="{4DAD89C3-61F6-4A19-B4C3-936C7F8EA12D}" srcOrd="1" destOrd="0" parTransId="{F7032FD7-2814-4DC6-8D44-6FF40A17AA4F}" sibTransId="{97A53133-FA46-478E-947D-0765B744681B}"/>
    <dgm:cxn modelId="{28EC7F2E-9C65-4D76-8036-C58347574507}" type="presOf" srcId="{4DAD89C3-61F6-4A19-B4C3-936C7F8EA12D}" destId="{C61711C9-7CC4-4233-A659-805A1F7BD894}" srcOrd="0" destOrd="0" presId="urn:microsoft.com/office/officeart/2005/8/layout/lProcess2"/>
    <dgm:cxn modelId="{D76A4663-AEB3-48CD-984E-6BA69470677C}" type="presOf" srcId="{DAECEF39-F0A1-480D-B221-C20E52037A2E}" destId="{8F0EDDE8-E7E3-4021-9D80-AEC8BB6F7BF4}" srcOrd="0" destOrd="0" presId="urn:microsoft.com/office/officeart/2005/8/layout/lProcess2"/>
    <dgm:cxn modelId="{FA6EEF69-565A-4F1A-95D4-0AA6CBE0F80A}" type="presOf" srcId="{8609A990-23BE-4110-99FE-09AC6BA51DDE}" destId="{D77701AC-F134-4FD9-8865-41BF78C9F69B}" srcOrd="1" destOrd="0" presId="urn:microsoft.com/office/officeart/2005/8/layout/lProcess2"/>
    <dgm:cxn modelId="{95BF2A4F-8F7B-4A97-86F6-94398C328E26}" type="presOf" srcId="{AC8C398A-B90A-4260-BCA1-084AD93834F6}" destId="{621A7C05-D1C2-4113-A5B0-3449D52481F8}" srcOrd="1" destOrd="0" presId="urn:microsoft.com/office/officeart/2005/8/layout/lProcess2"/>
    <dgm:cxn modelId="{3508AB71-8123-4796-8CAD-07D0077CFBE3}" type="presOf" srcId="{409366A9-4E16-4FB3-A96D-D57B678397AF}" destId="{5E039463-5AF0-4209-B86A-67303E3B22C0}" srcOrd="0" destOrd="0" presId="urn:microsoft.com/office/officeart/2005/8/layout/lProcess2"/>
    <dgm:cxn modelId="{CA7EA873-172E-49B9-8D27-D64394E8DA39}" srcId="{409366A9-4E16-4FB3-A96D-D57B678397AF}" destId="{AC8C398A-B90A-4260-BCA1-084AD93834F6}" srcOrd="2" destOrd="0" parTransId="{8A26312A-B52D-4EB6-AA33-0D18CFEDC35D}" sibTransId="{BF56BFC5-DF99-44DF-9BA3-578B0972CF0C}"/>
    <dgm:cxn modelId="{84240859-617C-45BC-9C1A-2967F32985AA}" srcId="{AC8C398A-B90A-4260-BCA1-084AD93834F6}" destId="{AABA2E94-6747-4401-B263-CFF9D016F8D4}" srcOrd="0" destOrd="0" parTransId="{660ADF50-87FF-4CE8-8A1F-962BA2703058}" sibTransId="{6A8C4C7F-F1F3-48C1-A979-41BEDDCC3472}"/>
    <dgm:cxn modelId="{3678B88C-1EE2-4AF2-BB09-F6542DB5C22B}" type="presOf" srcId="{AC8C398A-B90A-4260-BCA1-084AD93834F6}" destId="{F6575D61-D52A-4E77-B490-27238CF66A56}" srcOrd="0" destOrd="0" presId="urn:microsoft.com/office/officeart/2005/8/layout/lProcess2"/>
    <dgm:cxn modelId="{2C3AC88F-A17A-4F6C-BB1F-8F345BA09575}" type="presOf" srcId="{934B1556-13A0-4765-AEC8-CEF22FD30D4F}" destId="{AC77EE5B-72FE-4FC9-AFDC-4D65A0C52FAD}" srcOrd="0" destOrd="0" presId="urn:microsoft.com/office/officeart/2005/8/layout/lProcess2"/>
    <dgm:cxn modelId="{0B2685B9-BBC1-4FD0-A11D-295456A2099C}" srcId="{409366A9-4E16-4FB3-A96D-D57B678397AF}" destId="{DAECEF39-F0A1-480D-B221-C20E52037A2E}" srcOrd="3" destOrd="0" parTransId="{AB5E66E4-90D4-47E5-9E4C-DA7E296D8220}" sibTransId="{FE42C2DD-CEE2-4102-8652-1A3B8BB1D7DD}"/>
    <dgm:cxn modelId="{F6B306C1-3FE4-45BC-BA92-EEA2DEC5CD84}" srcId="{8609A990-23BE-4110-99FE-09AC6BA51DDE}" destId="{934B1556-13A0-4765-AEC8-CEF22FD30D4F}" srcOrd="0" destOrd="0" parTransId="{F9624A1F-E431-4E5D-B2EC-9FA18DE13882}" sibTransId="{375DCD82-CF57-4E1D-8C7B-540A9CE76040}"/>
    <dgm:cxn modelId="{70EAD3C5-0AD8-43E1-B05A-290590C2F709}" type="presOf" srcId="{AABA2E94-6747-4401-B263-CFF9D016F8D4}" destId="{A85963BB-9159-4D19-93D2-6025BD802727}" srcOrd="0" destOrd="0" presId="urn:microsoft.com/office/officeart/2005/8/layout/lProcess2"/>
    <dgm:cxn modelId="{20156ACF-3063-4839-B2F9-099B3D4E707C}" srcId="{DAECEF39-F0A1-480D-B221-C20E52037A2E}" destId="{0A7BD9F1-C1E5-4E11-9F04-EA76D4FDA1C3}" srcOrd="0" destOrd="0" parTransId="{2DADC46C-596E-4174-9AD1-8AB6657A36DC}" sibTransId="{4AB120B0-7142-42D7-9B83-641104E9CF14}"/>
    <dgm:cxn modelId="{46894CEB-5EE7-49E1-A26E-1CD283D6FA32}" srcId="{409366A9-4E16-4FB3-A96D-D57B678397AF}" destId="{8609A990-23BE-4110-99FE-09AC6BA51DDE}" srcOrd="0" destOrd="0" parTransId="{12CD6BB6-3CA0-41A4-89CD-47141F7D8B8E}" sibTransId="{1AAF19BE-3F95-4E39-982F-81BA72B9D2B1}"/>
    <dgm:cxn modelId="{EEA767EF-FB15-43B3-A3D7-1D55E3192CE5}" type="presOf" srcId="{DAECEF39-F0A1-480D-B221-C20E52037A2E}" destId="{577242AA-13A2-48BD-A561-3A9CE1FFEEDA}" srcOrd="1" destOrd="0" presId="urn:microsoft.com/office/officeart/2005/8/layout/lProcess2"/>
    <dgm:cxn modelId="{83F4E1F9-148D-4088-BB61-F4D4BE6333B1}" type="presOf" srcId="{4DAD89C3-61F6-4A19-B4C3-936C7F8EA12D}" destId="{AD3C17C8-7AEC-4A07-8E02-CECC49B32B27}" srcOrd="1" destOrd="0" presId="urn:microsoft.com/office/officeart/2005/8/layout/lProcess2"/>
    <dgm:cxn modelId="{008977FB-8D7C-444C-B39E-FA9954D782CF}" srcId="{4DAD89C3-61F6-4A19-B4C3-936C7F8EA12D}" destId="{16142BEB-11C2-4DBC-BC7B-CD566B515FD5}" srcOrd="0" destOrd="0" parTransId="{C8B64ED5-4C78-44AD-BEB5-CA93FFB870B8}" sibTransId="{CDF91375-25A3-436E-AD8D-3EC0A7ECFF2B}"/>
    <dgm:cxn modelId="{B13D0BA9-6ED6-4C98-8DE5-154833E95295}" type="presParOf" srcId="{5E039463-5AF0-4209-B86A-67303E3B22C0}" destId="{56DFE172-CC48-419F-9D4F-48B82B650848}" srcOrd="0" destOrd="0" presId="urn:microsoft.com/office/officeart/2005/8/layout/lProcess2"/>
    <dgm:cxn modelId="{5BD243A5-798C-4EDB-B1DD-BCF897D81D84}" type="presParOf" srcId="{56DFE172-CC48-419F-9D4F-48B82B650848}" destId="{45B0C67F-865C-427B-85B6-FE1233FB75A4}" srcOrd="0" destOrd="0" presId="urn:microsoft.com/office/officeart/2005/8/layout/lProcess2"/>
    <dgm:cxn modelId="{E9470D80-D9BA-44CB-BAA7-A9B14FD182A4}" type="presParOf" srcId="{56DFE172-CC48-419F-9D4F-48B82B650848}" destId="{D77701AC-F134-4FD9-8865-41BF78C9F69B}" srcOrd="1" destOrd="0" presId="urn:microsoft.com/office/officeart/2005/8/layout/lProcess2"/>
    <dgm:cxn modelId="{23399A79-4076-4161-BE1D-641B997D0909}" type="presParOf" srcId="{56DFE172-CC48-419F-9D4F-48B82B650848}" destId="{5026240C-C64B-4B83-99F3-B9C8D7271A6C}" srcOrd="2" destOrd="0" presId="urn:microsoft.com/office/officeart/2005/8/layout/lProcess2"/>
    <dgm:cxn modelId="{38D702C8-AF99-448E-880E-A1E2B1084DC4}" type="presParOf" srcId="{5026240C-C64B-4B83-99F3-B9C8D7271A6C}" destId="{FF193878-716C-491F-9DDA-6F5983EE5F03}" srcOrd="0" destOrd="0" presId="urn:microsoft.com/office/officeart/2005/8/layout/lProcess2"/>
    <dgm:cxn modelId="{709A5302-D03A-4486-A38E-6E87F00A67B3}" type="presParOf" srcId="{FF193878-716C-491F-9DDA-6F5983EE5F03}" destId="{AC77EE5B-72FE-4FC9-AFDC-4D65A0C52FAD}" srcOrd="0" destOrd="0" presId="urn:microsoft.com/office/officeart/2005/8/layout/lProcess2"/>
    <dgm:cxn modelId="{CA21D540-680C-4257-B3F0-047EFF7302A0}" type="presParOf" srcId="{5E039463-5AF0-4209-B86A-67303E3B22C0}" destId="{6138685E-089E-4C3E-9F7F-704344048D43}" srcOrd="1" destOrd="0" presId="urn:microsoft.com/office/officeart/2005/8/layout/lProcess2"/>
    <dgm:cxn modelId="{D010612D-368D-4206-8D17-8D9938807BF9}" type="presParOf" srcId="{5E039463-5AF0-4209-B86A-67303E3B22C0}" destId="{46E59265-A204-4132-A200-2DB2D08CEBB8}" srcOrd="2" destOrd="0" presId="urn:microsoft.com/office/officeart/2005/8/layout/lProcess2"/>
    <dgm:cxn modelId="{3AAA4EB7-3FE7-43BA-B694-00B1A7853DA6}" type="presParOf" srcId="{46E59265-A204-4132-A200-2DB2D08CEBB8}" destId="{C61711C9-7CC4-4233-A659-805A1F7BD894}" srcOrd="0" destOrd="0" presId="urn:microsoft.com/office/officeart/2005/8/layout/lProcess2"/>
    <dgm:cxn modelId="{7F5E075F-A1B9-4B23-8948-B7C8BBC7645D}" type="presParOf" srcId="{46E59265-A204-4132-A200-2DB2D08CEBB8}" destId="{AD3C17C8-7AEC-4A07-8E02-CECC49B32B27}" srcOrd="1" destOrd="0" presId="urn:microsoft.com/office/officeart/2005/8/layout/lProcess2"/>
    <dgm:cxn modelId="{D44927E8-10F9-496B-BEEB-4448666C4B8E}" type="presParOf" srcId="{46E59265-A204-4132-A200-2DB2D08CEBB8}" destId="{66BA1F6E-D0CC-4221-9544-77BE0548ECC0}" srcOrd="2" destOrd="0" presId="urn:microsoft.com/office/officeart/2005/8/layout/lProcess2"/>
    <dgm:cxn modelId="{5C321B62-1115-4AB7-ACE0-6CA9339751C7}" type="presParOf" srcId="{66BA1F6E-D0CC-4221-9544-77BE0548ECC0}" destId="{9A8C067B-0204-4527-8129-C8102DB4EA47}" srcOrd="0" destOrd="0" presId="urn:microsoft.com/office/officeart/2005/8/layout/lProcess2"/>
    <dgm:cxn modelId="{D20FC09F-FBE4-49F2-B1CC-1F2E19F06689}" type="presParOf" srcId="{9A8C067B-0204-4527-8129-C8102DB4EA47}" destId="{9E36DAA5-B2CC-4471-B2F2-E7C549E4900E}" srcOrd="0" destOrd="0" presId="urn:microsoft.com/office/officeart/2005/8/layout/lProcess2"/>
    <dgm:cxn modelId="{5D1D1F20-08EC-4C8C-92AB-695B6F7801DC}" type="presParOf" srcId="{5E039463-5AF0-4209-B86A-67303E3B22C0}" destId="{B30DEA4B-8223-4CF9-AA9B-B7FD08EFC91A}" srcOrd="3" destOrd="0" presId="urn:microsoft.com/office/officeart/2005/8/layout/lProcess2"/>
    <dgm:cxn modelId="{4F752509-AED1-45BF-B392-67239BA83487}" type="presParOf" srcId="{5E039463-5AF0-4209-B86A-67303E3B22C0}" destId="{AB8117BA-CF44-4BDB-868E-91665D4E2C99}" srcOrd="4" destOrd="0" presId="urn:microsoft.com/office/officeart/2005/8/layout/lProcess2"/>
    <dgm:cxn modelId="{863AEC91-5BBA-4B8F-9E25-4E5CCEC69646}" type="presParOf" srcId="{AB8117BA-CF44-4BDB-868E-91665D4E2C99}" destId="{F6575D61-D52A-4E77-B490-27238CF66A56}" srcOrd="0" destOrd="0" presId="urn:microsoft.com/office/officeart/2005/8/layout/lProcess2"/>
    <dgm:cxn modelId="{7DA3568E-DF1A-47DA-9F65-E1DAC69B61A9}" type="presParOf" srcId="{AB8117BA-CF44-4BDB-868E-91665D4E2C99}" destId="{621A7C05-D1C2-4113-A5B0-3449D52481F8}" srcOrd="1" destOrd="0" presId="urn:microsoft.com/office/officeart/2005/8/layout/lProcess2"/>
    <dgm:cxn modelId="{B79F13E0-BB53-418C-9A7D-C4687D859CA5}" type="presParOf" srcId="{AB8117BA-CF44-4BDB-868E-91665D4E2C99}" destId="{D1F7A685-2553-4ABC-A972-349490527FA4}" srcOrd="2" destOrd="0" presId="urn:microsoft.com/office/officeart/2005/8/layout/lProcess2"/>
    <dgm:cxn modelId="{6CDB7640-7DF1-4605-954F-5FC5AA3C63CF}" type="presParOf" srcId="{D1F7A685-2553-4ABC-A972-349490527FA4}" destId="{7A33AA00-3703-4CD8-802A-D49D5D13848C}" srcOrd="0" destOrd="0" presId="urn:microsoft.com/office/officeart/2005/8/layout/lProcess2"/>
    <dgm:cxn modelId="{213EDBC3-8E8D-4571-BEC9-BCE8FC415E39}" type="presParOf" srcId="{7A33AA00-3703-4CD8-802A-D49D5D13848C}" destId="{A85963BB-9159-4D19-93D2-6025BD802727}" srcOrd="0" destOrd="0" presId="urn:microsoft.com/office/officeart/2005/8/layout/lProcess2"/>
    <dgm:cxn modelId="{A685B8A5-51AD-4903-B8A0-5963F06B9DB6}" type="presParOf" srcId="{5E039463-5AF0-4209-B86A-67303E3B22C0}" destId="{D9CC1856-263C-4027-A98F-A30973EC1471}" srcOrd="5" destOrd="0" presId="urn:microsoft.com/office/officeart/2005/8/layout/lProcess2"/>
    <dgm:cxn modelId="{3B9FFFD0-0DC0-4F88-A4D8-28B89AF0590B}" type="presParOf" srcId="{5E039463-5AF0-4209-B86A-67303E3B22C0}" destId="{84B93CA3-F5D2-4A00-BBF4-136ED65944B9}" srcOrd="6" destOrd="0" presId="urn:microsoft.com/office/officeart/2005/8/layout/lProcess2"/>
    <dgm:cxn modelId="{625C27F3-894D-41A6-8B35-57581C08C571}" type="presParOf" srcId="{84B93CA3-F5D2-4A00-BBF4-136ED65944B9}" destId="{8F0EDDE8-E7E3-4021-9D80-AEC8BB6F7BF4}" srcOrd="0" destOrd="0" presId="urn:microsoft.com/office/officeart/2005/8/layout/lProcess2"/>
    <dgm:cxn modelId="{406D6B0E-78B5-4FB4-9F41-7799F6F0A91C}" type="presParOf" srcId="{84B93CA3-F5D2-4A00-BBF4-136ED65944B9}" destId="{577242AA-13A2-48BD-A561-3A9CE1FFEEDA}" srcOrd="1" destOrd="0" presId="urn:microsoft.com/office/officeart/2005/8/layout/lProcess2"/>
    <dgm:cxn modelId="{2FEA3775-CBD1-499E-A6F7-D4178EA821F7}" type="presParOf" srcId="{84B93CA3-F5D2-4A00-BBF4-136ED65944B9}" destId="{59AC10DA-14D4-486F-B62F-6F5B18FF0E0B}" srcOrd="2" destOrd="0" presId="urn:microsoft.com/office/officeart/2005/8/layout/lProcess2"/>
    <dgm:cxn modelId="{2475C7AE-B3B9-42D1-A4C8-5AD9C9558228}" type="presParOf" srcId="{59AC10DA-14D4-486F-B62F-6F5B18FF0E0B}" destId="{3FC6F6F1-DB8D-4E84-A74E-EB44EE41B2EA}" srcOrd="0" destOrd="0" presId="urn:microsoft.com/office/officeart/2005/8/layout/lProcess2"/>
    <dgm:cxn modelId="{8434D7C7-6722-41C3-9BAC-AF294A850423}" type="presParOf" srcId="{3FC6F6F1-DB8D-4E84-A74E-EB44EE41B2EA}" destId="{4D204EB8-0838-4943-A1BB-67177E325E86}"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83C237-8084-478C-BBF1-6C96B2D6D53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FF20269-2CC9-496E-AC4A-AB862DFE0499}">
      <dgm:prSet/>
      <dgm:spPr/>
      <dgm:t>
        <a:bodyPr/>
        <a:lstStyle/>
        <a:p>
          <a:pPr>
            <a:lnSpc>
              <a:spcPct val="100000"/>
            </a:lnSpc>
          </a:pPr>
          <a:r>
            <a:rPr lang="en-GB" dirty="0">
              <a:solidFill>
                <a:schemeClr val="accent5"/>
              </a:solidFill>
            </a:rPr>
            <a:t>There is text in the image that is not represented as real text nearby.</a:t>
          </a:r>
          <a:endParaRPr lang="en-US" dirty="0">
            <a:solidFill>
              <a:schemeClr val="accent5"/>
            </a:solidFill>
          </a:endParaRPr>
        </a:p>
      </dgm:t>
    </dgm:pt>
    <dgm:pt modelId="{242CF029-77AE-4A69-9620-AD05F98E1452}" type="parTrans" cxnId="{D15F3E01-30B0-4141-90E5-53296E897424}">
      <dgm:prSet/>
      <dgm:spPr/>
      <dgm:t>
        <a:bodyPr/>
        <a:lstStyle/>
        <a:p>
          <a:endParaRPr lang="en-US">
            <a:solidFill>
              <a:schemeClr val="accent5"/>
            </a:solidFill>
          </a:endParaRPr>
        </a:p>
      </dgm:t>
    </dgm:pt>
    <dgm:pt modelId="{24888D01-812F-438A-93B4-C70C87310ABA}" type="sibTrans" cxnId="{D15F3E01-30B0-4141-90E5-53296E897424}">
      <dgm:prSet/>
      <dgm:spPr/>
      <dgm:t>
        <a:bodyPr/>
        <a:lstStyle/>
        <a:p>
          <a:endParaRPr lang="en-US">
            <a:solidFill>
              <a:schemeClr val="accent5"/>
            </a:solidFill>
          </a:endParaRPr>
        </a:p>
      </dgm:t>
    </dgm:pt>
    <dgm:pt modelId="{DDFAD683-A2E2-42C9-9FD1-0309985C18F3}">
      <dgm:prSet/>
      <dgm:spPr/>
      <dgm:t>
        <a:bodyPr/>
        <a:lstStyle/>
        <a:p>
          <a:pPr>
            <a:lnSpc>
              <a:spcPct val="100000"/>
            </a:lnSpc>
          </a:pPr>
          <a:r>
            <a:rPr lang="en-GB" dirty="0">
              <a:solidFill>
                <a:schemeClr val="accent5"/>
              </a:solidFill>
            </a:rPr>
            <a:t>It’s an image used as a link.</a:t>
          </a:r>
          <a:endParaRPr lang="en-US" dirty="0">
            <a:solidFill>
              <a:schemeClr val="accent5"/>
            </a:solidFill>
          </a:endParaRPr>
        </a:p>
      </dgm:t>
    </dgm:pt>
    <dgm:pt modelId="{32478700-5A36-40BF-B5CB-766D3C488D44}" type="parTrans" cxnId="{50686745-F67A-495A-A604-F7B67A992E9E}">
      <dgm:prSet/>
      <dgm:spPr/>
      <dgm:t>
        <a:bodyPr/>
        <a:lstStyle/>
        <a:p>
          <a:endParaRPr lang="en-US">
            <a:solidFill>
              <a:schemeClr val="accent5"/>
            </a:solidFill>
          </a:endParaRPr>
        </a:p>
      </dgm:t>
    </dgm:pt>
    <dgm:pt modelId="{5D38C4ED-C9AB-4CF2-B27A-F33B0997BA40}" type="sibTrans" cxnId="{50686745-F67A-495A-A604-F7B67A992E9E}">
      <dgm:prSet/>
      <dgm:spPr/>
      <dgm:t>
        <a:bodyPr/>
        <a:lstStyle/>
        <a:p>
          <a:endParaRPr lang="en-US">
            <a:solidFill>
              <a:schemeClr val="accent5"/>
            </a:solidFill>
          </a:endParaRPr>
        </a:p>
      </dgm:t>
    </dgm:pt>
    <dgm:pt modelId="{F3D07E56-DB8C-4BC7-8154-FC2A3B6AC9F8}">
      <dgm:prSet/>
      <dgm:spPr/>
      <dgm:t>
        <a:bodyPr/>
        <a:lstStyle/>
        <a:p>
          <a:pPr>
            <a:lnSpc>
              <a:spcPct val="100000"/>
            </a:lnSpc>
          </a:pPr>
          <a:r>
            <a:rPr lang="en-GB" dirty="0">
              <a:solidFill>
                <a:schemeClr val="accent5"/>
              </a:solidFill>
            </a:rPr>
            <a:t>The image contributes to the meaning of the page.</a:t>
          </a:r>
          <a:endParaRPr lang="en-US" dirty="0">
            <a:solidFill>
              <a:schemeClr val="accent5"/>
            </a:solidFill>
          </a:endParaRPr>
        </a:p>
      </dgm:t>
    </dgm:pt>
    <dgm:pt modelId="{0242A5A4-8242-467A-B223-B4B66B8ABB51}" type="parTrans" cxnId="{790C78B6-61F5-4873-96C2-B4635624CB22}">
      <dgm:prSet/>
      <dgm:spPr/>
      <dgm:t>
        <a:bodyPr/>
        <a:lstStyle/>
        <a:p>
          <a:endParaRPr lang="en-US">
            <a:solidFill>
              <a:schemeClr val="accent5"/>
            </a:solidFill>
          </a:endParaRPr>
        </a:p>
      </dgm:t>
    </dgm:pt>
    <dgm:pt modelId="{1CCDCB77-4037-494A-84EB-ECF4B88032CD}" type="sibTrans" cxnId="{790C78B6-61F5-4873-96C2-B4635624CB22}">
      <dgm:prSet/>
      <dgm:spPr/>
      <dgm:t>
        <a:bodyPr/>
        <a:lstStyle/>
        <a:p>
          <a:endParaRPr lang="en-US">
            <a:solidFill>
              <a:schemeClr val="accent5"/>
            </a:solidFill>
          </a:endParaRPr>
        </a:p>
      </dgm:t>
    </dgm:pt>
    <dgm:pt modelId="{7F7A6350-57C7-4BD5-ABD6-B30EE3CAA8B6}" type="pres">
      <dgm:prSet presAssocID="{7C83C237-8084-478C-BBF1-6C96B2D6D536}" presName="root" presStyleCnt="0">
        <dgm:presLayoutVars>
          <dgm:dir/>
          <dgm:resizeHandles val="exact"/>
        </dgm:presLayoutVars>
      </dgm:prSet>
      <dgm:spPr/>
    </dgm:pt>
    <dgm:pt modelId="{D209A8B4-706E-46A2-B9F0-EC5EE75740A0}" type="pres">
      <dgm:prSet presAssocID="{6FF20269-2CC9-496E-AC4A-AB862DFE0499}" presName="compNode" presStyleCnt="0"/>
      <dgm:spPr/>
    </dgm:pt>
    <dgm:pt modelId="{CB80E3EF-AC9D-4D3C-970D-74A2A3BF4FC7}" type="pres">
      <dgm:prSet presAssocID="{6FF20269-2CC9-496E-AC4A-AB862DFE0499}" presName="bgRect" presStyleLbl="bgShp" presStyleIdx="0" presStyleCnt="3"/>
      <dgm:spPr>
        <a:solidFill>
          <a:schemeClr val="tx2"/>
        </a:solidFill>
        <a:ln w="38100">
          <a:solidFill>
            <a:schemeClr val="accent4"/>
          </a:solidFill>
        </a:ln>
      </dgm:spPr>
    </dgm:pt>
    <dgm:pt modelId="{DFA25359-14E8-4FD1-9E3A-40AB13155FEE}" type="pres">
      <dgm:prSet presAssocID="{6FF20269-2CC9-496E-AC4A-AB862DFE049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1FC3B075-9C89-4BA9-8075-238474DD33E8}" type="pres">
      <dgm:prSet presAssocID="{6FF20269-2CC9-496E-AC4A-AB862DFE0499}" presName="spaceRect" presStyleCnt="0"/>
      <dgm:spPr/>
    </dgm:pt>
    <dgm:pt modelId="{D0422F75-FB61-4970-8011-275F2369A12D}" type="pres">
      <dgm:prSet presAssocID="{6FF20269-2CC9-496E-AC4A-AB862DFE0499}" presName="parTx" presStyleLbl="revTx" presStyleIdx="0" presStyleCnt="3">
        <dgm:presLayoutVars>
          <dgm:chMax val="0"/>
          <dgm:chPref val="0"/>
        </dgm:presLayoutVars>
      </dgm:prSet>
      <dgm:spPr/>
    </dgm:pt>
    <dgm:pt modelId="{5DF881DC-E271-4D32-BF44-78EE27B9392A}" type="pres">
      <dgm:prSet presAssocID="{24888D01-812F-438A-93B4-C70C87310ABA}" presName="sibTrans" presStyleCnt="0"/>
      <dgm:spPr/>
    </dgm:pt>
    <dgm:pt modelId="{D59ED44B-C658-42E4-B58C-C6BD8CCDAEDB}" type="pres">
      <dgm:prSet presAssocID="{DDFAD683-A2E2-42C9-9FD1-0309985C18F3}" presName="compNode" presStyleCnt="0"/>
      <dgm:spPr/>
    </dgm:pt>
    <dgm:pt modelId="{757BA490-359F-4A18-A5CC-AE99E0652AA5}" type="pres">
      <dgm:prSet presAssocID="{DDFAD683-A2E2-42C9-9FD1-0309985C18F3}" presName="bgRect" presStyleLbl="bgShp" presStyleIdx="1" presStyleCnt="3"/>
      <dgm:spPr>
        <a:solidFill>
          <a:schemeClr val="tx2"/>
        </a:solidFill>
        <a:ln w="38100">
          <a:solidFill>
            <a:schemeClr val="accent4"/>
          </a:solidFill>
        </a:ln>
      </dgm:spPr>
    </dgm:pt>
    <dgm:pt modelId="{DAF92AFA-F9CC-4FCF-8918-C9A3710F4CBA}" type="pres">
      <dgm:prSet presAssocID="{DDFAD683-A2E2-42C9-9FD1-0309985C18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nk"/>
        </a:ext>
      </dgm:extLst>
    </dgm:pt>
    <dgm:pt modelId="{6B067FDF-2BCC-4148-A757-CC8AFA88DB16}" type="pres">
      <dgm:prSet presAssocID="{DDFAD683-A2E2-42C9-9FD1-0309985C18F3}" presName="spaceRect" presStyleCnt="0"/>
      <dgm:spPr/>
    </dgm:pt>
    <dgm:pt modelId="{503DE1C5-5338-4AB6-A0EC-2F2F5F8A3FE8}" type="pres">
      <dgm:prSet presAssocID="{DDFAD683-A2E2-42C9-9FD1-0309985C18F3}" presName="parTx" presStyleLbl="revTx" presStyleIdx="1" presStyleCnt="3">
        <dgm:presLayoutVars>
          <dgm:chMax val="0"/>
          <dgm:chPref val="0"/>
        </dgm:presLayoutVars>
      </dgm:prSet>
      <dgm:spPr/>
    </dgm:pt>
    <dgm:pt modelId="{78887F97-E535-45AD-8060-DD4F879227AD}" type="pres">
      <dgm:prSet presAssocID="{5D38C4ED-C9AB-4CF2-B27A-F33B0997BA40}" presName="sibTrans" presStyleCnt="0"/>
      <dgm:spPr/>
    </dgm:pt>
    <dgm:pt modelId="{A2ADB3D4-60A4-450F-9C93-94FC9142E61E}" type="pres">
      <dgm:prSet presAssocID="{F3D07E56-DB8C-4BC7-8154-FC2A3B6AC9F8}" presName="compNode" presStyleCnt="0"/>
      <dgm:spPr/>
    </dgm:pt>
    <dgm:pt modelId="{62EB52A8-67A1-4033-8877-0FBB64353CB2}" type="pres">
      <dgm:prSet presAssocID="{F3D07E56-DB8C-4BC7-8154-FC2A3B6AC9F8}" presName="bgRect" presStyleLbl="bgShp" presStyleIdx="2" presStyleCnt="3"/>
      <dgm:spPr>
        <a:solidFill>
          <a:schemeClr val="tx2"/>
        </a:solidFill>
        <a:ln w="38100">
          <a:solidFill>
            <a:schemeClr val="accent4"/>
          </a:solidFill>
        </a:ln>
      </dgm:spPr>
    </dgm:pt>
    <dgm:pt modelId="{B300EA15-5662-4AED-B7BD-F4A00D5A665F}" type="pres">
      <dgm:prSet presAssocID="{F3D07E56-DB8C-4BC7-8154-FC2A3B6AC9F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32CA5B84-E2CD-4F87-843B-FAB43BB20B29}" type="pres">
      <dgm:prSet presAssocID="{F3D07E56-DB8C-4BC7-8154-FC2A3B6AC9F8}" presName="spaceRect" presStyleCnt="0"/>
      <dgm:spPr/>
    </dgm:pt>
    <dgm:pt modelId="{D7F21343-2CBF-467F-A403-87E8EAF6E907}" type="pres">
      <dgm:prSet presAssocID="{F3D07E56-DB8C-4BC7-8154-FC2A3B6AC9F8}" presName="parTx" presStyleLbl="revTx" presStyleIdx="2" presStyleCnt="3">
        <dgm:presLayoutVars>
          <dgm:chMax val="0"/>
          <dgm:chPref val="0"/>
        </dgm:presLayoutVars>
      </dgm:prSet>
      <dgm:spPr/>
    </dgm:pt>
  </dgm:ptLst>
  <dgm:cxnLst>
    <dgm:cxn modelId="{D15F3E01-30B0-4141-90E5-53296E897424}" srcId="{7C83C237-8084-478C-BBF1-6C96B2D6D536}" destId="{6FF20269-2CC9-496E-AC4A-AB862DFE0499}" srcOrd="0" destOrd="0" parTransId="{242CF029-77AE-4A69-9620-AD05F98E1452}" sibTransId="{24888D01-812F-438A-93B4-C70C87310ABA}"/>
    <dgm:cxn modelId="{3E1C3F14-9F72-4213-8F45-5DBCBD7A3EDA}" type="presOf" srcId="{DDFAD683-A2E2-42C9-9FD1-0309985C18F3}" destId="{503DE1C5-5338-4AB6-A0EC-2F2F5F8A3FE8}" srcOrd="0" destOrd="0" presId="urn:microsoft.com/office/officeart/2018/2/layout/IconVerticalSolidList"/>
    <dgm:cxn modelId="{50686745-F67A-495A-A604-F7B67A992E9E}" srcId="{7C83C237-8084-478C-BBF1-6C96B2D6D536}" destId="{DDFAD683-A2E2-42C9-9FD1-0309985C18F3}" srcOrd="1" destOrd="0" parTransId="{32478700-5A36-40BF-B5CB-766D3C488D44}" sibTransId="{5D38C4ED-C9AB-4CF2-B27A-F33B0997BA40}"/>
    <dgm:cxn modelId="{678B1953-187B-418C-9221-7C6ACBDB394E}" type="presOf" srcId="{6FF20269-2CC9-496E-AC4A-AB862DFE0499}" destId="{D0422F75-FB61-4970-8011-275F2369A12D}" srcOrd="0" destOrd="0" presId="urn:microsoft.com/office/officeart/2018/2/layout/IconVerticalSolidList"/>
    <dgm:cxn modelId="{EF236CA7-AA1F-4FFC-AAB5-6D76EADDF035}" type="presOf" srcId="{F3D07E56-DB8C-4BC7-8154-FC2A3B6AC9F8}" destId="{D7F21343-2CBF-467F-A403-87E8EAF6E907}" srcOrd="0" destOrd="0" presId="urn:microsoft.com/office/officeart/2018/2/layout/IconVerticalSolidList"/>
    <dgm:cxn modelId="{790C78B6-61F5-4873-96C2-B4635624CB22}" srcId="{7C83C237-8084-478C-BBF1-6C96B2D6D536}" destId="{F3D07E56-DB8C-4BC7-8154-FC2A3B6AC9F8}" srcOrd="2" destOrd="0" parTransId="{0242A5A4-8242-467A-B223-B4B66B8ABB51}" sibTransId="{1CCDCB77-4037-494A-84EB-ECF4B88032CD}"/>
    <dgm:cxn modelId="{EE6380DE-251E-4FA1-8B1E-A8C6FAF69AF9}" type="presOf" srcId="{7C83C237-8084-478C-BBF1-6C96B2D6D536}" destId="{7F7A6350-57C7-4BD5-ABD6-B30EE3CAA8B6}" srcOrd="0" destOrd="0" presId="urn:microsoft.com/office/officeart/2018/2/layout/IconVerticalSolidList"/>
    <dgm:cxn modelId="{658634FD-7F80-4E0C-A324-5326DDCC3791}" type="presParOf" srcId="{7F7A6350-57C7-4BD5-ABD6-B30EE3CAA8B6}" destId="{D209A8B4-706E-46A2-B9F0-EC5EE75740A0}" srcOrd="0" destOrd="0" presId="urn:microsoft.com/office/officeart/2018/2/layout/IconVerticalSolidList"/>
    <dgm:cxn modelId="{134506CD-E9A3-4DA2-8AD4-E23C2F1DD031}" type="presParOf" srcId="{D209A8B4-706E-46A2-B9F0-EC5EE75740A0}" destId="{CB80E3EF-AC9D-4D3C-970D-74A2A3BF4FC7}" srcOrd="0" destOrd="0" presId="urn:microsoft.com/office/officeart/2018/2/layout/IconVerticalSolidList"/>
    <dgm:cxn modelId="{9412424A-C2CB-456C-B3BC-39519CCC43A6}" type="presParOf" srcId="{D209A8B4-706E-46A2-B9F0-EC5EE75740A0}" destId="{DFA25359-14E8-4FD1-9E3A-40AB13155FEE}" srcOrd="1" destOrd="0" presId="urn:microsoft.com/office/officeart/2018/2/layout/IconVerticalSolidList"/>
    <dgm:cxn modelId="{0D352760-3DEB-402A-9AB6-FAE1D5B88074}" type="presParOf" srcId="{D209A8B4-706E-46A2-B9F0-EC5EE75740A0}" destId="{1FC3B075-9C89-4BA9-8075-238474DD33E8}" srcOrd="2" destOrd="0" presId="urn:microsoft.com/office/officeart/2018/2/layout/IconVerticalSolidList"/>
    <dgm:cxn modelId="{2A9D249F-4A24-4601-BA92-4508C420E834}" type="presParOf" srcId="{D209A8B4-706E-46A2-B9F0-EC5EE75740A0}" destId="{D0422F75-FB61-4970-8011-275F2369A12D}" srcOrd="3" destOrd="0" presId="urn:microsoft.com/office/officeart/2018/2/layout/IconVerticalSolidList"/>
    <dgm:cxn modelId="{FF88B9D3-DD25-4892-921B-7A5ABC0E40BE}" type="presParOf" srcId="{7F7A6350-57C7-4BD5-ABD6-B30EE3CAA8B6}" destId="{5DF881DC-E271-4D32-BF44-78EE27B9392A}" srcOrd="1" destOrd="0" presId="urn:microsoft.com/office/officeart/2018/2/layout/IconVerticalSolidList"/>
    <dgm:cxn modelId="{E8C17526-810E-4EFA-B7B2-51D2DE64998B}" type="presParOf" srcId="{7F7A6350-57C7-4BD5-ABD6-B30EE3CAA8B6}" destId="{D59ED44B-C658-42E4-B58C-C6BD8CCDAEDB}" srcOrd="2" destOrd="0" presId="urn:microsoft.com/office/officeart/2018/2/layout/IconVerticalSolidList"/>
    <dgm:cxn modelId="{FC96E431-ADF6-438E-B0EB-BB4B81BF2899}" type="presParOf" srcId="{D59ED44B-C658-42E4-B58C-C6BD8CCDAEDB}" destId="{757BA490-359F-4A18-A5CC-AE99E0652AA5}" srcOrd="0" destOrd="0" presId="urn:microsoft.com/office/officeart/2018/2/layout/IconVerticalSolidList"/>
    <dgm:cxn modelId="{36E2B46D-936E-415C-9E00-41027D63CF0B}" type="presParOf" srcId="{D59ED44B-C658-42E4-B58C-C6BD8CCDAEDB}" destId="{DAF92AFA-F9CC-4FCF-8918-C9A3710F4CBA}" srcOrd="1" destOrd="0" presId="urn:microsoft.com/office/officeart/2018/2/layout/IconVerticalSolidList"/>
    <dgm:cxn modelId="{A8B80F1A-3982-4B34-BD6F-F87787D6A0D0}" type="presParOf" srcId="{D59ED44B-C658-42E4-B58C-C6BD8CCDAEDB}" destId="{6B067FDF-2BCC-4148-A757-CC8AFA88DB16}" srcOrd="2" destOrd="0" presId="urn:microsoft.com/office/officeart/2018/2/layout/IconVerticalSolidList"/>
    <dgm:cxn modelId="{0C3E9DFB-8C8F-4F7C-A417-B93B1D43C10C}" type="presParOf" srcId="{D59ED44B-C658-42E4-B58C-C6BD8CCDAEDB}" destId="{503DE1C5-5338-4AB6-A0EC-2F2F5F8A3FE8}" srcOrd="3" destOrd="0" presId="urn:microsoft.com/office/officeart/2018/2/layout/IconVerticalSolidList"/>
    <dgm:cxn modelId="{85310B83-816C-4FFD-9629-12B04450A966}" type="presParOf" srcId="{7F7A6350-57C7-4BD5-ABD6-B30EE3CAA8B6}" destId="{78887F97-E535-45AD-8060-DD4F879227AD}" srcOrd="3" destOrd="0" presId="urn:microsoft.com/office/officeart/2018/2/layout/IconVerticalSolidList"/>
    <dgm:cxn modelId="{47AAF6A2-E007-47B4-829C-4D9F5CAD7F16}" type="presParOf" srcId="{7F7A6350-57C7-4BD5-ABD6-B30EE3CAA8B6}" destId="{A2ADB3D4-60A4-450F-9C93-94FC9142E61E}" srcOrd="4" destOrd="0" presId="urn:microsoft.com/office/officeart/2018/2/layout/IconVerticalSolidList"/>
    <dgm:cxn modelId="{94E2FFD7-226E-4B91-8A2F-897D3868EA43}" type="presParOf" srcId="{A2ADB3D4-60A4-450F-9C93-94FC9142E61E}" destId="{62EB52A8-67A1-4033-8877-0FBB64353CB2}" srcOrd="0" destOrd="0" presId="urn:microsoft.com/office/officeart/2018/2/layout/IconVerticalSolidList"/>
    <dgm:cxn modelId="{4A135A76-3592-485C-BF40-A89276042D98}" type="presParOf" srcId="{A2ADB3D4-60A4-450F-9C93-94FC9142E61E}" destId="{B300EA15-5662-4AED-B7BD-F4A00D5A665F}" srcOrd="1" destOrd="0" presId="urn:microsoft.com/office/officeart/2018/2/layout/IconVerticalSolidList"/>
    <dgm:cxn modelId="{4C5CD4C1-A212-407B-B10A-C5EEE0961A8C}" type="presParOf" srcId="{A2ADB3D4-60A4-450F-9C93-94FC9142E61E}" destId="{32CA5B84-E2CD-4F87-843B-FAB43BB20B29}" srcOrd="2" destOrd="0" presId="urn:microsoft.com/office/officeart/2018/2/layout/IconVerticalSolidList"/>
    <dgm:cxn modelId="{BD32AA34-BE13-4248-80FE-F2E9D3F4FD60}" type="presParOf" srcId="{A2ADB3D4-60A4-450F-9C93-94FC9142E61E}" destId="{D7F21343-2CBF-467F-A403-87E8EAF6E90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83C237-8084-478C-BBF1-6C96B2D6D53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FF20269-2CC9-496E-AC4A-AB862DFE0499}">
      <dgm:prSet/>
      <dgm:spPr/>
      <dgm:t>
        <a:bodyPr/>
        <a:lstStyle/>
        <a:p>
          <a:pPr>
            <a:lnSpc>
              <a:spcPct val="100000"/>
            </a:lnSpc>
          </a:pPr>
          <a:r>
            <a:rPr lang="en-GB" dirty="0">
              <a:solidFill>
                <a:schemeClr val="accent5"/>
              </a:solidFill>
            </a:rPr>
            <a:t>The image is used for visual effect / background.</a:t>
          </a:r>
          <a:endParaRPr lang="en-US" dirty="0">
            <a:solidFill>
              <a:schemeClr val="accent5"/>
            </a:solidFill>
          </a:endParaRPr>
        </a:p>
      </dgm:t>
    </dgm:pt>
    <dgm:pt modelId="{242CF029-77AE-4A69-9620-AD05F98E1452}" type="parTrans" cxnId="{D15F3E01-30B0-4141-90E5-53296E897424}">
      <dgm:prSet/>
      <dgm:spPr/>
      <dgm:t>
        <a:bodyPr/>
        <a:lstStyle/>
        <a:p>
          <a:endParaRPr lang="en-US">
            <a:solidFill>
              <a:schemeClr val="accent5"/>
            </a:solidFill>
          </a:endParaRPr>
        </a:p>
      </dgm:t>
    </dgm:pt>
    <dgm:pt modelId="{24888D01-812F-438A-93B4-C70C87310ABA}" type="sibTrans" cxnId="{D15F3E01-30B0-4141-90E5-53296E897424}">
      <dgm:prSet/>
      <dgm:spPr/>
      <dgm:t>
        <a:bodyPr/>
        <a:lstStyle/>
        <a:p>
          <a:endParaRPr lang="en-US">
            <a:solidFill>
              <a:schemeClr val="accent5"/>
            </a:solidFill>
          </a:endParaRPr>
        </a:p>
      </dgm:t>
    </dgm:pt>
    <dgm:pt modelId="{DDFAD683-A2E2-42C9-9FD1-0309985C18F3}">
      <dgm:prSet/>
      <dgm:spPr/>
      <dgm:t>
        <a:bodyPr/>
        <a:lstStyle/>
        <a:p>
          <a:pPr>
            <a:lnSpc>
              <a:spcPct val="100000"/>
            </a:lnSpc>
          </a:pPr>
          <a:r>
            <a:rPr lang="en-GB" dirty="0">
              <a:solidFill>
                <a:schemeClr val="accent5"/>
              </a:solidFill>
            </a:rPr>
            <a:t>The image is made redundant by other content on the page.</a:t>
          </a:r>
          <a:endParaRPr lang="en-US" dirty="0">
            <a:solidFill>
              <a:schemeClr val="accent5"/>
            </a:solidFill>
          </a:endParaRPr>
        </a:p>
      </dgm:t>
    </dgm:pt>
    <dgm:pt modelId="{32478700-5A36-40BF-B5CB-766D3C488D44}" type="parTrans" cxnId="{50686745-F67A-495A-A604-F7B67A992E9E}">
      <dgm:prSet/>
      <dgm:spPr/>
      <dgm:t>
        <a:bodyPr/>
        <a:lstStyle/>
        <a:p>
          <a:endParaRPr lang="en-US">
            <a:solidFill>
              <a:schemeClr val="accent5"/>
            </a:solidFill>
          </a:endParaRPr>
        </a:p>
      </dgm:t>
    </dgm:pt>
    <dgm:pt modelId="{5D38C4ED-C9AB-4CF2-B27A-F33B0997BA40}" type="sibTrans" cxnId="{50686745-F67A-495A-A604-F7B67A992E9E}">
      <dgm:prSet/>
      <dgm:spPr/>
      <dgm:t>
        <a:bodyPr/>
        <a:lstStyle/>
        <a:p>
          <a:endParaRPr lang="en-US">
            <a:solidFill>
              <a:schemeClr val="accent5"/>
            </a:solidFill>
          </a:endParaRPr>
        </a:p>
      </dgm:t>
    </dgm:pt>
    <dgm:pt modelId="{7F7A6350-57C7-4BD5-ABD6-B30EE3CAA8B6}" type="pres">
      <dgm:prSet presAssocID="{7C83C237-8084-478C-BBF1-6C96B2D6D536}" presName="root" presStyleCnt="0">
        <dgm:presLayoutVars>
          <dgm:dir/>
          <dgm:resizeHandles val="exact"/>
        </dgm:presLayoutVars>
      </dgm:prSet>
      <dgm:spPr/>
    </dgm:pt>
    <dgm:pt modelId="{D209A8B4-706E-46A2-B9F0-EC5EE75740A0}" type="pres">
      <dgm:prSet presAssocID="{6FF20269-2CC9-496E-AC4A-AB862DFE0499}" presName="compNode" presStyleCnt="0"/>
      <dgm:spPr/>
    </dgm:pt>
    <dgm:pt modelId="{CB80E3EF-AC9D-4D3C-970D-74A2A3BF4FC7}" type="pres">
      <dgm:prSet presAssocID="{6FF20269-2CC9-496E-AC4A-AB862DFE0499}" presName="bgRect" presStyleLbl="bgShp" presStyleIdx="0" presStyleCnt="2"/>
      <dgm:spPr>
        <a:solidFill>
          <a:schemeClr val="tx2"/>
        </a:solidFill>
        <a:ln w="38100">
          <a:solidFill>
            <a:schemeClr val="accent3"/>
          </a:solidFill>
        </a:ln>
      </dgm:spPr>
    </dgm:pt>
    <dgm:pt modelId="{DFA25359-14E8-4FD1-9E3A-40AB13155FEE}" type="pres">
      <dgm:prSet presAssocID="{6FF20269-2CC9-496E-AC4A-AB862DFE0499}"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affiti Spray with solid fill"/>
        </a:ext>
      </dgm:extLst>
    </dgm:pt>
    <dgm:pt modelId="{1FC3B075-9C89-4BA9-8075-238474DD33E8}" type="pres">
      <dgm:prSet presAssocID="{6FF20269-2CC9-496E-AC4A-AB862DFE0499}" presName="spaceRect" presStyleCnt="0"/>
      <dgm:spPr/>
    </dgm:pt>
    <dgm:pt modelId="{D0422F75-FB61-4970-8011-275F2369A12D}" type="pres">
      <dgm:prSet presAssocID="{6FF20269-2CC9-496E-AC4A-AB862DFE0499}" presName="parTx" presStyleLbl="revTx" presStyleIdx="0" presStyleCnt="2">
        <dgm:presLayoutVars>
          <dgm:chMax val="0"/>
          <dgm:chPref val="0"/>
        </dgm:presLayoutVars>
      </dgm:prSet>
      <dgm:spPr/>
    </dgm:pt>
    <dgm:pt modelId="{5DF881DC-E271-4D32-BF44-78EE27B9392A}" type="pres">
      <dgm:prSet presAssocID="{24888D01-812F-438A-93B4-C70C87310ABA}" presName="sibTrans" presStyleCnt="0"/>
      <dgm:spPr/>
    </dgm:pt>
    <dgm:pt modelId="{D59ED44B-C658-42E4-B58C-C6BD8CCDAEDB}" type="pres">
      <dgm:prSet presAssocID="{DDFAD683-A2E2-42C9-9FD1-0309985C18F3}" presName="compNode" presStyleCnt="0"/>
      <dgm:spPr/>
    </dgm:pt>
    <dgm:pt modelId="{757BA490-359F-4A18-A5CC-AE99E0652AA5}" type="pres">
      <dgm:prSet presAssocID="{DDFAD683-A2E2-42C9-9FD1-0309985C18F3}" presName="bgRect" presStyleLbl="bgShp" presStyleIdx="1" presStyleCnt="2"/>
      <dgm:spPr>
        <a:solidFill>
          <a:schemeClr val="tx2"/>
        </a:solidFill>
        <a:ln w="38100">
          <a:solidFill>
            <a:schemeClr val="accent3"/>
          </a:solidFill>
        </a:ln>
      </dgm:spPr>
    </dgm:pt>
    <dgm:pt modelId="{DAF92AFA-F9CC-4FCF-8918-C9A3710F4CBA}" type="pres">
      <dgm:prSet presAssocID="{DDFAD683-A2E2-42C9-9FD1-0309985C18F3}"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hotocopier with solid fill"/>
        </a:ext>
      </dgm:extLst>
    </dgm:pt>
    <dgm:pt modelId="{6B067FDF-2BCC-4148-A757-CC8AFA88DB16}" type="pres">
      <dgm:prSet presAssocID="{DDFAD683-A2E2-42C9-9FD1-0309985C18F3}" presName="spaceRect" presStyleCnt="0"/>
      <dgm:spPr/>
    </dgm:pt>
    <dgm:pt modelId="{503DE1C5-5338-4AB6-A0EC-2F2F5F8A3FE8}" type="pres">
      <dgm:prSet presAssocID="{DDFAD683-A2E2-42C9-9FD1-0309985C18F3}" presName="parTx" presStyleLbl="revTx" presStyleIdx="1" presStyleCnt="2">
        <dgm:presLayoutVars>
          <dgm:chMax val="0"/>
          <dgm:chPref val="0"/>
        </dgm:presLayoutVars>
      </dgm:prSet>
      <dgm:spPr/>
    </dgm:pt>
  </dgm:ptLst>
  <dgm:cxnLst>
    <dgm:cxn modelId="{D15F3E01-30B0-4141-90E5-53296E897424}" srcId="{7C83C237-8084-478C-BBF1-6C96B2D6D536}" destId="{6FF20269-2CC9-496E-AC4A-AB862DFE0499}" srcOrd="0" destOrd="0" parTransId="{242CF029-77AE-4A69-9620-AD05F98E1452}" sibTransId="{24888D01-812F-438A-93B4-C70C87310ABA}"/>
    <dgm:cxn modelId="{3E1C3F14-9F72-4213-8F45-5DBCBD7A3EDA}" type="presOf" srcId="{DDFAD683-A2E2-42C9-9FD1-0309985C18F3}" destId="{503DE1C5-5338-4AB6-A0EC-2F2F5F8A3FE8}" srcOrd="0" destOrd="0" presId="urn:microsoft.com/office/officeart/2018/2/layout/IconVerticalSolidList"/>
    <dgm:cxn modelId="{50686745-F67A-495A-A604-F7B67A992E9E}" srcId="{7C83C237-8084-478C-BBF1-6C96B2D6D536}" destId="{DDFAD683-A2E2-42C9-9FD1-0309985C18F3}" srcOrd="1" destOrd="0" parTransId="{32478700-5A36-40BF-B5CB-766D3C488D44}" sibTransId="{5D38C4ED-C9AB-4CF2-B27A-F33B0997BA40}"/>
    <dgm:cxn modelId="{678B1953-187B-418C-9221-7C6ACBDB394E}" type="presOf" srcId="{6FF20269-2CC9-496E-AC4A-AB862DFE0499}" destId="{D0422F75-FB61-4970-8011-275F2369A12D}" srcOrd="0" destOrd="0" presId="urn:microsoft.com/office/officeart/2018/2/layout/IconVerticalSolidList"/>
    <dgm:cxn modelId="{EE6380DE-251E-4FA1-8B1E-A8C6FAF69AF9}" type="presOf" srcId="{7C83C237-8084-478C-BBF1-6C96B2D6D536}" destId="{7F7A6350-57C7-4BD5-ABD6-B30EE3CAA8B6}" srcOrd="0" destOrd="0" presId="urn:microsoft.com/office/officeart/2018/2/layout/IconVerticalSolidList"/>
    <dgm:cxn modelId="{658634FD-7F80-4E0C-A324-5326DDCC3791}" type="presParOf" srcId="{7F7A6350-57C7-4BD5-ABD6-B30EE3CAA8B6}" destId="{D209A8B4-706E-46A2-B9F0-EC5EE75740A0}" srcOrd="0" destOrd="0" presId="urn:microsoft.com/office/officeart/2018/2/layout/IconVerticalSolidList"/>
    <dgm:cxn modelId="{134506CD-E9A3-4DA2-8AD4-E23C2F1DD031}" type="presParOf" srcId="{D209A8B4-706E-46A2-B9F0-EC5EE75740A0}" destId="{CB80E3EF-AC9D-4D3C-970D-74A2A3BF4FC7}" srcOrd="0" destOrd="0" presId="urn:microsoft.com/office/officeart/2018/2/layout/IconVerticalSolidList"/>
    <dgm:cxn modelId="{9412424A-C2CB-456C-B3BC-39519CCC43A6}" type="presParOf" srcId="{D209A8B4-706E-46A2-B9F0-EC5EE75740A0}" destId="{DFA25359-14E8-4FD1-9E3A-40AB13155FEE}" srcOrd="1" destOrd="0" presId="urn:microsoft.com/office/officeart/2018/2/layout/IconVerticalSolidList"/>
    <dgm:cxn modelId="{0D352760-3DEB-402A-9AB6-FAE1D5B88074}" type="presParOf" srcId="{D209A8B4-706E-46A2-B9F0-EC5EE75740A0}" destId="{1FC3B075-9C89-4BA9-8075-238474DD33E8}" srcOrd="2" destOrd="0" presId="urn:microsoft.com/office/officeart/2018/2/layout/IconVerticalSolidList"/>
    <dgm:cxn modelId="{2A9D249F-4A24-4601-BA92-4508C420E834}" type="presParOf" srcId="{D209A8B4-706E-46A2-B9F0-EC5EE75740A0}" destId="{D0422F75-FB61-4970-8011-275F2369A12D}" srcOrd="3" destOrd="0" presId="urn:microsoft.com/office/officeart/2018/2/layout/IconVerticalSolidList"/>
    <dgm:cxn modelId="{FF88B9D3-DD25-4892-921B-7A5ABC0E40BE}" type="presParOf" srcId="{7F7A6350-57C7-4BD5-ABD6-B30EE3CAA8B6}" destId="{5DF881DC-E271-4D32-BF44-78EE27B9392A}" srcOrd="1" destOrd="0" presId="urn:microsoft.com/office/officeart/2018/2/layout/IconVerticalSolidList"/>
    <dgm:cxn modelId="{E8C17526-810E-4EFA-B7B2-51D2DE64998B}" type="presParOf" srcId="{7F7A6350-57C7-4BD5-ABD6-B30EE3CAA8B6}" destId="{D59ED44B-C658-42E4-B58C-C6BD8CCDAEDB}" srcOrd="2" destOrd="0" presId="urn:microsoft.com/office/officeart/2018/2/layout/IconVerticalSolidList"/>
    <dgm:cxn modelId="{FC96E431-ADF6-438E-B0EB-BB4B81BF2899}" type="presParOf" srcId="{D59ED44B-C658-42E4-B58C-C6BD8CCDAEDB}" destId="{757BA490-359F-4A18-A5CC-AE99E0652AA5}" srcOrd="0" destOrd="0" presId="urn:microsoft.com/office/officeart/2018/2/layout/IconVerticalSolidList"/>
    <dgm:cxn modelId="{36E2B46D-936E-415C-9E00-41027D63CF0B}" type="presParOf" srcId="{D59ED44B-C658-42E4-B58C-C6BD8CCDAEDB}" destId="{DAF92AFA-F9CC-4FCF-8918-C9A3710F4CBA}" srcOrd="1" destOrd="0" presId="urn:microsoft.com/office/officeart/2018/2/layout/IconVerticalSolidList"/>
    <dgm:cxn modelId="{A8B80F1A-3982-4B34-BD6F-F87787D6A0D0}" type="presParOf" srcId="{D59ED44B-C658-42E4-B58C-C6BD8CCDAEDB}" destId="{6B067FDF-2BCC-4148-A757-CC8AFA88DB16}" srcOrd="2" destOrd="0" presId="urn:microsoft.com/office/officeart/2018/2/layout/IconVerticalSolidList"/>
    <dgm:cxn modelId="{0C3E9DFB-8C8F-4F7C-A417-B93B1D43C10C}" type="presParOf" srcId="{D59ED44B-C658-42E4-B58C-C6BD8CCDAEDB}" destId="{503DE1C5-5338-4AB6-A0EC-2F2F5F8A3FE8}"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589ED0-C0B9-40A4-BE07-53562496228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C9CDE28-C48B-461F-97AA-1BEE72676450}">
      <dgm:prSet/>
      <dgm:spPr/>
      <dgm:t>
        <a:bodyPr/>
        <a:lstStyle/>
        <a:p>
          <a:pPr>
            <a:lnSpc>
              <a:spcPct val="100000"/>
            </a:lnSpc>
          </a:pPr>
          <a:r>
            <a:rPr lang="en-GB" dirty="0">
              <a:solidFill>
                <a:schemeClr val="accent5"/>
              </a:solidFill>
            </a:rPr>
            <a:t>Not only for keyboard navigation</a:t>
          </a:r>
          <a:endParaRPr lang="en-US" dirty="0">
            <a:solidFill>
              <a:schemeClr val="accent5"/>
            </a:solidFill>
          </a:endParaRPr>
        </a:p>
      </dgm:t>
      <dgm:extLst>
        <a:ext uri="{E40237B7-FDA0-4F09-8148-C483321AD2D9}">
          <dgm14:cNvPr xmlns:dgm14="http://schemas.microsoft.com/office/drawing/2010/diagram" id="0" name="" descr="Not only for keyboard navigation. Used with other assistive technologies, e.g. Mouth stick, head pointer, eye gaze, sip-and-puff.&#10;Focus indicators are used by screen readers&#10;Power users love keyboard shortcuts"/>
        </a:ext>
      </dgm:extLst>
    </dgm:pt>
    <dgm:pt modelId="{48F61589-6FC4-44D9-AC7D-202E2047E77C}" type="parTrans" cxnId="{10E27504-24CB-4F0C-B9EA-5425E5D3D2D3}">
      <dgm:prSet/>
      <dgm:spPr/>
      <dgm:t>
        <a:bodyPr/>
        <a:lstStyle/>
        <a:p>
          <a:endParaRPr lang="en-US">
            <a:solidFill>
              <a:schemeClr val="accent5"/>
            </a:solidFill>
          </a:endParaRPr>
        </a:p>
      </dgm:t>
    </dgm:pt>
    <dgm:pt modelId="{96293D50-BEE6-4E88-8955-59E7E290CE21}" type="sibTrans" cxnId="{10E27504-24CB-4F0C-B9EA-5425E5D3D2D3}">
      <dgm:prSet/>
      <dgm:spPr/>
      <dgm:t>
        <a:bodyPr/>
        <a:lstStyle/>
        <a:p>
          <a:endParaRPr lang="en-US">
            <a:solidFill>
              <a:schemeClr val="accent5"/>
            </a:solidFill>
          </a:endParaRPr>
        </a:p>
      </dgm:t>
    </dgm:pt>
    <dgm:pt modelId="{E550FA38-0805-4340-A0B0-A47E482DAD0C}">
      <dgm:prSet/>
      <dgm:spPr/>
      <dgm:t>
        <a:bodyPr/>
        <a:lstStyle/>
        <a:p>
          <a:pPr>
            <a:lnSpc>
              <a:spcPct val="100000"/>
            </a:lnSpc>
          </a:pPr>
          <a:r>
            <a:rPr lang="en-GB">
              <a:solidFill>
                <a:schemeClr val="accent5"/>
              </a:solidFill>
            </a:rPr>
            <a:t>Used with other assistive technologies, e.g. </a:t>
          </a:r>
          <a:endParaRPr lang="en-US">
            <a:solidFill>
              <a:schemeClr val="accent5"/>
            </a:solidFill>
          </a:endParaRPr>
        </a:p>
      </dgm:t>
      <dgm:extLst>
        <a:ext uri="{E40237B7-FDA0-4F09-8148-C483321AD2D9}">
          <dgm14:cNvPr xmlns:dgm14="http://schemas.microsoft.com/office/drawing/2010/diagram" id="0" name="" descr="Not only for keyboard navigation. Used with other assistive technologies, e.g. Mouth stick, head pointer, eye gaze, sip-and-puff.&#10;Focus indicators are used by screen readers&#10;Power users love keyboard shortcuts"/>
        </a:ext>
      </dgm:extLst>
    </dgm:pt>
    <dgm:pt modelId="{E542A406-3770-40F5-B1CA-461CDFFB2314}" type="parTrans" cxnId="{8889AB31-A5B9-4A8A-9592-E3A74B66CE55}">
      <dgm:prSet/>
      <dgm:spPr/>
      <dgm:t>
        <a:bodyPr/>
        <a:lstStyle/>
        <a:p>
          <a:endParaRPr lang="en-US">
            <a:solidFill>
              <a:schemeClr val="accent5"/>
            </a:solidFill>
          </a:endParaRPr>
        </a:p>
      </dgm:t>
    </dgm:pt>
    <dgm:pt modelId="{4B4BAC8A-7FF5-42E6-9CF0-407DEAD44D19}" type="sibTrans" cxnId="{8889AB31-A5B9-4A8A-9592-E3A74B66CE55}">
      <dgm:prSet/>
      <dgm:spPr/>
      <dgm:t>
        <a:bodyPr/>
        <a:lstStyle/>
        <a:p>
          <a:endParaRPr lang="en-US">
            <a:solidFill>
              <a:schemeClr val="accent5"/>
            </a:solidFill>
          </a:endParaRPr>
        </a:p>
      </dgm:t>
    </dgm:pt>
    <dgm:pt modelId="{A511A8C8-8616-42BC-8241-AE2F053EFDC5}">
      <dgm:prSet/>
      <dgm:spPr/>
      <dgm:t>
        <a:bodyPr/>
        <a:lstStyle/>
        <a:p>
          <a:r>
            <a:rPr lang="en-GB">
              <a:solidFill>
                <a:schemeClr val="accent5"/>
              </a:solidFill>
            </a:rPr>
            <a:t>Mouth stick, head pointer, eye gaze, sip-and-puff.</a:t>
          </a:r>
          <a:endParaRPr lang="en-US">
            <a:solidFill>
              <a:schemeClr val="accent5"/>
            </a:solidFill>
          </a:endParaRPr>
        </a:p>
      </dgm:t>
    </dgm:pt>
    <dgm:pt modelId="{DE77AAAF-2402-4A61-BA87-BCF816FA2CC2}" type="parTrans" cxnId="{E92FD299-2369-4A5D-AEC1-EA6A7FD7B33B}">
      <dgm:prSet/>
      <dgm:spPr/>
      <dgm:t>
        <a:bodyPr/>
        <a:lstStyle/>
        <a:p>
          <a:endParaRPr lang="en-US">
            <a:solidFill>
              <a:schemeClr val="accent5"/>
            </a:solidFill>
          </a:endParaRPr>
        </a:p>
      </dgm:t>
    </dgm:pt>
    <dgm:pt modelId="{EE7B60D4-AA31-469B-88A0-494B8338003D}" type="sibTrans" cxnId="{E92FD299-2369-4A5D-AEC1-EA6A7FD7B33B}">
      <dgm:prSet/>
      <dgm:spPr/>
      <dgm:t>
        <a:bodyPr/>
        <a:lstStyle/>
        <a:p>
          <a:endParaRPr lang="en-US">
            <a:solidFill>
              <a:schemeClr val="accent5"/>
            </a:solidFill>
          </a:endParaRPr>
        </a:p>
      </dgm:t>
    </dgm:pt>
    <dgm:pt modelId="{E6E4FE05-C25B-433D-AFD5-A13A0CCB15F3}">
      <dgm:prSet/>
      <dgm:spPr/>
      <dgm:t>
        <a:bodyPr/>
        <a:lstStyle/>
        <a:p>
          <a:pPr>
            <a:lnSpc>
              <a:spcPct val="100000"/>
            </a:lnSpc>
          </a:pPr>
          <a:r>
            <a:rPr lang="en-GB">
              <a:solidFill>
                <a:schemeClr val="accent5"/>
              </a:solidFill>
            </a:rPr>
            <a:t>Focus indicators are used by screen readers</a:t>
          </a:r>
          <a:endParaRPr lang="en-US">
            <a:solidFill>
              <a:schemeClr val="accent5"/>
            </a:solidFill>
          </a:endParaRPr>
        </a:p>
      </dgm:t>
      <dgm:extLst>
        <a:ext uri="{E40237B7-FDA0-4F09-8148-C483321AD2D9}">
          <dgm14:cNvPr xmlns:dgm14="http://schemas.microsoft.com/office/drawing/2010/diagram" id="0" name="" descr="Not only for keyboard navigation. Used with other assistive technologies, e.g. Mouth stick, head pointer, eye gaze, sip-and-puff.&#10;Focus indicators are used by screen readers&#10;Power users love keyboard shortcuts"/>
        </a:ext>
      </dgm:extLst>
    </dgm:pt>
    <dgm:pt modelId="{AA8FD0CE-131B-4B59-A49D-5020C16D0611}" type="parTrans" cxnId="{FE419DDD-3318-47EB-9462-E2493C2BE6BE}">
      <dgm:prSet/>
      <dgm:spPr/>
      <dgm:t>
        <a:bodyPr/>
        <a:lstStyle/>
        <a:p>
          <a:endParaRPr lang="en-US">
            <a:solidFill>
              <a:schemeClr val="accent5"/>
            </a:solidFill>
          </a:endParaRPr>
        </a:p>
      </dgm:t>
    </dgm:pt>
    <dgm:pt modelId="{1E4E9714-B976-42A7-91A7-A30D9A5FE71E}" type="sibTrans" cxnId="{FE419DDD-3318-47EB-9462-E2493C2BE6BE}">
      <dgm:prSet/>
      <dgm:spPr/>
      <dgm:t>
        <a:bodyPr/>
        <a:lstStyle/>
        <a:p>
          <a:endParaRPr lang="en-US">
            <a:solidFill>
              <a:schemeClr val="accent5"/>
            </a:solidFill>
          </a:endParaRPr>
        </a:p>
      </dgm:t>
    </dgm:pt>
    <dgm:pt modelId="{A73B664A-312A-4BB7-A870-53BA2E28A8D9}">
      <dgm:prSet/>
      <dgm:spPr/>
      <dgm:t>
        <a:bodyPr/>
        <a:lstStyle/>
        <a:p>
          <a:pPr>
            <a:lnSpc>
              <a:spcPct val="100000"/>
            </a:lnSpc>
          </a:pPr>
          <a:r>
            <a:rPr lang="en-GB">
              <a:solidFill>
                <a:schemeClr val="accent5"/>
              </a:solidFill>
            </a:rPr>
            <a:t>Power users love keyboard shortcuts</a:t>
          </a:r>
          <a:endParaRPr lang="en-US">
            <a:solidFill>
              <a:schemeClr val="accent5"/>
            </a:solidFill>
          </a:endParaRPr>
        </a:p>
      </dgm:t>
      <dgm:extLst>
        <a:ext uri="{E40237B7-FDA0-4F09-8148-C483321AD2D9}">
          <dgm14:cNvPr xmlns:dgm14="http://schemas.microsoft.com/office/drawing/2010/diagram" id="0" name="" descr="Not only for keyboard navigation. Used with other assistive technologies, e.g. Mouth stick, head pointer, eye gaze, sip-and-puff.&#10;Focus indicators are used by screen readers&#10;Power users love keyboard shortcuts"/>
        </a:ext>
      </dgm:extLst>
    </dgm:pt>
    <dgm:pt modelId="{7B30423E-DA07-466A-B7D2-39B289132F7E}" type="parTrans" cxnId="{A1A89D15-FDA7-46DD-A9ED-8ED302C8F018}">
      <dgm:prSet/>
      <dgm:spPr/>
      <dgm:t>
        <a:bodyPr/>
        <a:lstStyle/>
        <a:p>
          <a:endParaRPr lang="en-US">
            <a:solidFill>
              <a:schemeClr val="accent5"/>
            </a:solidFill>
          </a:endParaRPr>
        </a:p>
      </dgm:t>
    </dgm:pt>
    <dgm:pt modelId="{39660DFA-288C-4275-8429-4A2BB183D82A}" type="sibTrans" cxnId="{A1A89D15-FDA7-46DD-A9ED-8ED302C8F018}">
      <dgm:prSet/>
      <dgm:spPr/>
      <dgm:t>
        <a:bodyPr/>
        <a:lstStyle/>
        <a:p>
          <a:endParaRPr lang="en-US">
            <a:solidFill>
              <a:schemeClr val="accent5"/>
            </a:solidFill>
          </a:endParaRPr>
        </a:p>
      </dgm:t>
    </dgm:pt>
    <dgm:pt modelId="{B68E40B2-0B83-4500-B106-91E2CF76340E}" type="pres">
      <dgm:prSet presAssocID="{62589ED0-C0B9-40A4-BE07-535624962286}" presName="root" presStyleCnt="0">
        <dgm:presLayoutVars>
          <dgm:dir/>
          <dgm:resizeHandles val="exact"/>
        </dgm:presLayoutVars>
      </dgm:prSet>
      <dgm:spPr/>
    </dgm:pt>
    <dgm:pt modelId="{CDA399FC-8B0D-424B-9EE0-731955C5BC7D}" type="pres">
      <dgm:prSet presAssocID="{AC9CDE28-C48B-461F-97AA-1BEE72676450}" presName="compNode" presStyleCnt="0"/>
      <dgm:spPr/>
    </dgm:pt>
    <dgm:pt modelId="{4450F672-FD0A-45AF-80BB-E5A692A4D53C}" type="pres">
      <dgm:prSet presAssocID="{AC9CDE28-C48B-461F-97AA-1BEE72676450}" presName="bgRect" presStyleLbl="bgShp" presStyleIdx="0" presStyleCnt="3"/>
      <dgm:spPr>
        <a:solidFill>
          <a:srgbClr val="00131D"/>
        </a:solidFill>
        <a:ln w="38100">
          <a:solidFill>
            <a:schemeClr val="accent4"/>
          </a:solidFill>
        </a:ln>
      </dgm:spPr>
    </dgm:pt>
    <dgm:pt modelId="{1C049378-41A7-4696-AF1E-9ACC92CF1A0D}" type="pres">
      <dgm:prSet presAssocID="{AC9CDE28-C48B-461F-97AA-1BEE7267645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iano"/>
        </a:ext>
      </dgm:extLst>
    </dgm:pt>
    <dgm:pt modelId="{54FA2B10-2DE0-4423-8F7F-F62003664278}" type="pres">
      <dgm:prSet presAssocID="{AC9CDE28-C48B-461F-97AA-1BEE72676450}" presName="spaceRect" presStyleCnt="0"/>
      <dgm:spPr/>
    </dgm:pt>
    <dgm:pt modelId="{5302BE4F-0ED8-4B22-8599-B6147264E6CD}" type="pres">
      <dgm:prSet presAssocID="{AC9CDE28-C48B-461F-97AA-1BEE72676450}" presName="parTx" presStyleLbl="revTx" presStyleIdx="0" presStyleCnt="4">
        <dgm:presLayoutVars>
          <dgm:chMax val="0"/>
          <dgm:chPref val="0"/>
        </dgm:presLayoutVars>
      </dgm:prSet>
      <dgm:spPr/>
    </dgm:pt>
    <dgm:pt modelId="{E388D51B-AD74-4BBB-ADD3-1BB811653EF7}" type="pres">
      <dgm:prSet presAssocID="{AC9CDE28-C48B-461F-97AA-1BEE72676450}" presName="desTx" presStyleLbl="revTx" presStyleIdx="1" presStyleCnt="4">
        <dgm:presLayoutVars/>
      </dgm:prSet>
      <dgm:spPr/>
    </dgm:pt>
    <dgm:pt modelId="{FEB8958B-DAED-4482-8A4F-514750430A36}" type="pres">
      <dgm:prSet presAssocID="{96293D50-BEE6-4E88-8955-59E7E290CE21}" presName="sibTrans" presStyleCnt="0"/>
      <dgm:spPr/>
    </dgm:pt>
    <dgm:pt modelId="{73D341DA-05E8-4DCF-A6D9-E18B6AEFC6D9}" type="pres">
      <dgm:prSet presAssocID="{E6E4FE05-C25B-433D-AFD5-A13A0CCB15F3}" presName="compNode" presStyleCnt="0"/>
      <dgm:spPr/>
    </dgm:pt>
    <dgm:pt modelId="{256B6144-4FFB-4345-91E7-9639548AF579}" type="pres">
      <dgm:prSet presAssocID="{E6E4FE05-C25B-433D-AFD5-A13A0CCB15F3}" presName="bgRect" presStyleLbl="bgShp" presStyleIdx="1" presStyleCnt="3"/>
      <dgm:spPr>
        <a:solidFill>
          <a:srgbClr val="00131D"/>
        </a:solidFill>
        <a:ln w="38100">
          <a:solidFill>
            <a:schemeClr val="accent4"/>
          </a:solidFill>
        </a:ln>
      </dgm:spPr>
    </dgm:pt>
    <dgm:pt modelId="{15ABF63D-D7CF-433F-8898-B6D898A94523}" type="pres">
      <dgm:prSet presAssocID="{E6E4FE05-C25B-433D-AFD5-A13A0CCB15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Zoom In"/>
        </a:ext>
      </dgm:extLst>
    </dgm:pt>
    <dgm:pt modelId="{DF2D62DA-1DE0-46EE-A223-8BAAEAA36D9A}" type="pres">
      <dgm:prSet presAssocID="{E6E4FE05-C25B-433D-AFD5-A13A0CCB15F3}" presName="spaceRect" presStyleCnt="0"/>
      <dgm:spPr/>
    </dgm:pt>
    <dgm:pt modelId="{54D857C7-5914-43BF-8489-9FB471422602}" type="pres">
      <dgm:prSet presAssocID="{E6E4FE05-C25B-433D-AFD5-A13A0CCB15F3}" presName="parTx" presStyleLbl="revTx" presStyleIdx="2" presStyleCnt="4">
        <dgm:presLayoutVars>
          <dgm:chMax val="0"/>
          <dgm:chPref val="0"/>
        </dgm:presLayoutVars>
      </dgm:prSet>
      <dgm:spPr/>
    </dgm:pt>
    <dgm:pt modelId="{FF7A49DF-3429-491E-8CBB-1DEFE3021C52}" type="pres">
      <dgm:prSet presAssocID="{1E4E9714-B976-42A7-91A7-A30D9A5FE71E}" presName="sibTrans" presStyleCnt="0"/>
      <dgm:spPr/>
    </dgm:pt>
    <dgm:pt modelId="{ECAF51CB-2E09-460A-A9F9-74D963632CB4}" type="pres">
      <dgm:prSet presAssocID="{A73B664A-312A-4BB7-A870-53BA2E28A8D9}" presName="compNode" presStyleCnt="0"/>
      <dgm:spPr/>
    </dgm:pt>
    <dgm:pt modelId="{0C8BB645-847B-418B-8103-C743663B4899}" type="pres">
      <dgm:prSet presAssocID="{A73B664A-312A-4BB7-A870-53BA2E28A8D9}" presName="bgRect" presStyleLbl="bgShp" presStyleIdx="2" presStyleCnt="3"/>
      <dgm:spPr>
        <a:solidFill>
          <a:srgbClr val="00131D"/>
        </a:solidFill>
        <a:ln w="38100">
          <a:solidFill>
            <a:schemeClr val="accent4"/>
          </a:solidFill>
        </a:ln>
      </dgm:spPr>
    </dgm:pt>
    <dgm:pt modelId="{B6B80274-5DD4-4A32-BEAA-9ABD4F9C0A4D}" type="pres">
      <dgm:prSet presAssocID="{A73B664A-312A-4BB7-A870-53BA2E28A8D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rt"/>
        </a:ext>
      </dgm:extLst>
    </dgm:pt>
    <dgm:pt modelId="{AED3C2E4-22F7-49AC-907C-2FC3FF621A36}" type="pres">
      <dgm:prSet presAssocID="{A73B664A-312A-4BB7-A870-53BA2E28A8D9}" presName="spaceRect" presStyleCnt="0"/>
      <dgm:spPr/>
    </dgm:pt>
    <dgm:pt modelId="{4D9FC9B6-578F-460C-A87B-13E6D8399199}" type="pres">
      <dgm:prSet presAssocID="{A73B664A-312A-4BB7-A870-53BA2E28A8D9}" presName="parTx" presStyleLbl="revTx" presStyleIdx="3" presStyleCnt="4">
        <dgm:presLayoutVars>
          <dgm:chMax val="0"/>
          <dgm:chPref val="0"/>
        </dgm:presLayoutVars>
      </dgm:prSet>
      <dgm:spPr/>
    </dgm:pt>
  </dgm:ptLst>
  <dgm:cxnLst>
    <dgm:cxn modelId="{10E27504-24CB-4F0C-B9EA-5425E5D3D2D3}" srcId="{62589ED0-C0B9-40A4-BE07-535624962286}" destId="{AC9CDE28-C48B-461F-97AA-1BEE72676450}" srcOrd="0" destOrd="0" parTransId="{48F61589-6FC4-44D9-AC7D-202E2047E77C}" sibTransId="{96293D50-BEE6-4E88-8955-59E7E290CE21}"/>
    <dgm:cxn modelId="{A1A89D15-FDA7-46DD-A9ED-8ED302C8F018}" srcId="{62589ED0-C0B9-40A4-BE07-535624962286}" destId="{A73B664A-312A-4BB7-A870-53BA2E28A8D9}" srcOrd="2" destOrd="0" parTransId="{7B30423E-DA07-466A-B7D2-39B289132F7E}" sibTransId="{39660DFA-288C-4275-8429-4A2BB183D82A}"/>
    <dgm:cxn modelId="{8889AB31-A5B9-4A8A-9592-E3A74B66CE55}" srcId="{AC9CDE28-C48B-461F-97AA-1BEE72676450}" destId="{E550FA38-0805-4340-A0B0-A47E482DAD0C}" srcOrd="0" destOrd="0" parTransId="{E542A406-3770-40F5-B1CA-461CDFFB2314}" sibTransId="{4B4BAC8A-7FF5-42E6-9CF0-407DEAD44D19}"/>
    <dgm:cxn modelId="{C0CD0C6B-3D4F-4A81-8F94-BEA1A5113064}" type="presOf" srcId="{62589ED0-C0B9-40A4-BE07-535624962286}" destId="{B68E40B2-0B83-4500-B106-91E2CF76340E}" srcOrd="0" destOrd="0" presId="urn:microsoft.com/office/officeart/2018/2/layout/IconVerticalSolidList"/>
    <dgm:cxn modelId="{7165367B-DBCA-4FAF-AF3A-675D885A4D6D}" type="presOf" srcId="{E6E4FE05-C25B-433D-AFD5-A13A0CCB15F3}" destId="{54D857C7-5914-43BF-8489-9FB471422602}" srcOrd="0" destOrd="0" presId="urn:microsoft.com/office/officeart/2018/2/layout/IconVerticalSolidList"/>
    <dgm:cxn modelId="{4C66C27B-2ADF-431B-93A0-7DD05DE6F343}" type="presOf" srcId="{AC9CDE28-C48B-461F-97AA-1BEE72676450}" destId="{5302BE4F-0ED8-4B22-8599-B6147264E6CD}" srcOrd="0" destOrd="0" presId="urn:microsoft.com/office/officeart/2018/2/layout/IconVerticalSolidList"/>
    <dgm:cxn modelId="{602D768B-FF63-44BF-9317-0070F93EEB00}" type="presOf" srcId="{A511A8C8-8616-42BC-8241-AE2F053EFDC5}" destId="{E388D51B-AD74-4BBB-ADD3-1BB811653EF7}" srcOrd="0" destOrd="1" presId="urn:microsoft.com/office/officeart/2018/2/layout/IconVerticalSolidList"/>
    <dgm:cxn modelId="{E92FD299-2369-4A5D-AEC1-EA6A7FD7B33B}" srcId="{E550FA38-0805-4340-A0B0-A47E482DAD0C}" destId="{A511A8C8-8616-42BC-8241-AE2F053EFDC5}" srcOrd="0" destOrd="0" parTransId="{DE77AAAF-2402-4A61-BA87-BCF816FA2CC2}" sibTransId="{EE7B60D4-AA31-469B-88A0-494B8338003D}"/>
    <dgm:cxn modelId="{4F4147A5-7935-4DBF-A8B0-9DBB54E0E148}" type="presOf" srcId="{A73B664A-312A-4BB7-A870-53BA2E28A8D9}" destId="{4D9FC9B6-578F-460C-A87B-13E6D8399199}" srcOrd="0" destOrd="0" presId="urn:microsoft.com/office/officeart/2018/2/layout/IconVerticalSolidList"/>
    <dgm:cxn modelId="{B0BD9FB5-043A-47F8-B16E-ADFAF89E44AB}" type="presOf" srcId="{E550FA38-0805-4340-A0B0-A47E482DAD0C}" destId="{E388D51B-AD74-4BBB-ADD3-1BB811653EF7}" srcOrd="0" destOrd="0" presId="urn:microsoft.com/office/officeart/2018/2/layout/IconVerticalSolidList"/>
    <dgm:cxn modelId="{FE419DDD-3318-47EB-9462-E2493C2BE6BE}" srcId="{62589ED0-C0B9-40A4-BE07-535624962286}" destId="{E6E4FE05-C25B-433D-AFD5-A13A0CCB15F3}" srcOrd="1" destOrd="0" parTransId="{AA8FD0CE-131B-4B59-A49D-5020C16D0611}" sibTransId="{1E4E9714-B976-42A7-91A7-A30D9A5FE71E}"/>
    <dgm:cxn modelId="{F1A16C8F-29B4-4279-81FB-E7AD122CA851}" type="presParOf" srcId="{B68E40B2-0B83-4500-B106-91E2CF76340E}" destId="{CDA399FC-8B0D-424B-9EE0-731955C5BC7D}" srcOrd="0" destOrd="0" presId="urn:microsoft.com/office/officeart/2018/2/layout/IconVerticalSolidList"/>
    <dgm:cxn modelId="{4DC400DE-CF0A-42A5-BD5A-9B04F98A6817}" type="presParOf" srcId="{CDA399FC-8B0D-424B-9EE0-731955C5BC7D}" destId="{4450F672-FD0A-45AF-80BB-E5A692A4D53C}" srcOrd="0" destOrd="0" presId="urn:microsoft.com/office/officeart/2018/2/layout/IconVerticalSolidList"/>
    <dgm:cxn modelId="{BE9827A9-E465-4669-8338-4E148DA3E131}" type="presParOf" srcId="{CDA399FC-8B0D-424B-9EE0-731955C5BC7D}" destId="{1C049378-41A7-4696-AF1E-9ACC92CF1A0D}" srcOrd="1" destOrd="0" presId="urn:microsoft.com/office/officeart/2018/2/layout/IconVerticalSolidList"/>
    <dgm:cxn modelId="{B2799B2C-E163-4E1E-8BA7-908121BFA7BC}" type="presParOf" srcId="{CDA399FC-8B0D-424B-9EE0-731955C5BC7D}" destId="{54FA2B10-2DE0-4423-8F7F-F62003664278}" srcOrd="2" destOrd="0" presId="urn:microsoft.com/office/officeart/2018/2/layout/IconVerticalSolidList"/>
    <dgm:cxn modelId="{C471BE13-9541-4BDC-93BB-CF899FB2ADC8}" type="presParOf" srcId="{CDA399FC-8B0D-424B-9EE0-731955C5BC7D}" destId="{5302BE4F-0ED8-4B22-8599-B6147264E6CD}" srcOrd="3" destOrd="0" presId="urn:microsoft.com/office/officeart/2018/2/layout/IconVerticalSolidList"/>
    <dgm:cxn modelId="{E110125C-6841-4313-AFA6-263BD7574D54}" type="presParOf" srcId="{CDA399FC-8B0D-424B-9EE0-731955C5BC7D}" destId="{E388D51B-AD74-4BBB-ADD3-1BB811653EF7}" srcOrd="4" destOrd="0" presId="urn:microsoft.com/office/officeart/2018/2/layout/IconVerticalSolidList"/>
    <dgm:cxn modelId="{7F6B12E7-FB96-42AD-B26B-33088992FBC0}" type="presParOf" srcId="{B68E40B2-0B83-4500-B106-91E2CF76340E}" destId="{FEB8958B-DAED-4482-8A4F-514750430A36}" srcOrd="1" destOrd="0" presId="urn:microsoft.com/office/officeart/2018/2/layout/IconVerticalSolidList"/>
    <dgm:cxn modelId="{4D5BC8E9-EE90-4646-BD81-8FCE77843FC1}" type="presParOf" srcId="{B68E40B2-0B83-4500-B106-91E2CF76340E}" destId="{73D341DA-05E8-4DCF-A6D9-E18B6AEFC6D9}" srcOrd="2" destOrd="0" presId="urn:microsoft.com/office/officeart/2018/2/layout/IconVerticalSolidList"/>
    <dgm:cxn modelId="{2E0DC161-3398-4C19-87E2-98007B3E4675}" type="presParOf" srcId="{73D341DA-05E8-4DCF-A6D9-E18B6AEFC6D9}" destId="{256B6144-4FFB-4345-91E7-9639548AF579}" srcOrd="0" destOrd="0" presId="urn:microsoft.com/office/officeart/2018/2/layout/IconVerticalSolidList"/>
    <dgm:cxn modelId="{8A4E88B6-013A-42CA-B2AF-1A2EC3DF98C3}" type="presParOf" srcId="{73D341DA-05E8-4DCF-A6D9-E18B6AEFC6D9}" destId="{15ABF63D-D7CF-433F-8898-B6D898A94523}" srcOrd="1" destOrd="0" presId="urn:microsoft.com/office/officeart/2018/2/layout/IconVerticalSolidList"/>
    <dgm:cxn modelId="{C47C5C50-E37D-4652-B686-06F928C45FA4}" type="presParOf" srcId="{73D341DA-05E8-4DCF-A6D9-E18B6AEFC6D9}" destId="{DF2D62DA-1DE0-46EE-A223-8BAAEAA36D9A}" srcOrd="2" destOrd="0" presId="urn:microsoft.com/office/officeart/2018/2/layout/IconVerticalSolidList"/>
    <dgm:cxn modelId="{B0DE3EF3-81CF-437A-81C4-4F952343B362}" type="presParOf" srcId="{73D341DA-05E8-4DCF-A6D9-E18B6AEFC6D9}" destId="{54D857C7-5914-43BF-8489-9FB471422602}" srcOrd="3" destOrd="0" presId="urn:microsoft.com/office/officeart/2018/2/layout/IconVerticalSolidList"/>
    <dgm:cxn modelId="{2670259F-F80A-4A78-802A-D43290B0CC6E}" type="presParOf" srcId="{B68E40B2-0B83-4500-B106-91E2CF76340E}" destId="{FF7A49DF-3429-491E-8CBB-1DEFE3021C52}" srcOrd="3" destOrd="0" presId="urn:microsoft.com/office/officeart/2018/2/layout/IconVerticalSolidList"/>
    <dgm:cxn modelId="{58F4352C-7BA7-4743-B722-B962567A0A12}" type="presParOf" srcId="{B68E40B2-0B83-4500-B106-91E2CF76340E}" destId="{ECAF51CB-2E09-460A-A9F9-74D963632CB4}" srcOrd="4" destOrd="0" presId="urn:microsoft.com/office/officeart/2018/2/layout/IconVerticalSolidList"/>
    <dgm:cxn modelId="{07D7B94F-9B03-4F3C-89D0-A628007B01E4}" type="presParOf" srcId="{ECAF51CB-2E09-460A-A9F9-74D963632CB4}" destId="{0C8BB645-847B-418B-8103-C743663B4899}" srcOrd="0" destOrd="0" presId="urn:microsoft.com/office/officeart/2018/2/layout/IconVerticalSolidList"/>
    <dgm:cxn modelId="{6E9B83D0-2EF0-4D97-B8D0-4F2E72645CBA}" type="presParOf" srcId="{ECAF51CB-2E09-460A-A9F9-74D963632CB4}" destId="{B6B80274-5DD4-4A32-BEAA-9ABD4F9C0A4D}" srcOrd="1" destOrd="0" presId="urn:microsoft.com/office/officeart/2018/2/layout/IconVerticalSolidList"/>
    <dgm:cxn modelId="{86AF590D-51BA-40A9-AB72-A96F173B110C}" type="presParOf" srcId="{ECAF51CB-2E09-460A-A9F9-74D963632CB4}" destId="{AED3C2E4-22F7-49AC-907C-2FC3FF621A36}" srcOrd="2" destOrd="0" presId="urn:microsoft.com/office/officeart/2018/2/layout/IconVerticalSolidList"/>
    <dgm:cxn modelId="{12D50C20-0B84-420D-9E2D-3E31494644CE}" type="presParOf" srcId="{ECAF51CB-2E09-460A-A9F9-74D963632CB4}" destId="{4D9FC9B6-578F-460C-A87B-13E6D83991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683B0B4-FB0F-4C69-972E-BC86DF0C28B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7B26F59-A30A-41CF-AD2F-77397AEDD7AD}">
      <dgm:prSet/>
      <dgm:spPr/>
      <dgm:t>
        <a:bodyPr/>
        <a:lstStyle/>
        <a:p>
          <a:r>
            <a:rPr lang="en-GB" dirty="0">
              <a:solidFill>
                <a:schemeClr val="accent5"/>
              </a:solidFill>
            </a:rPr>
            <a:t>Avoid using acronyms or jargon without explanation.</a:t>
          </a:r>
          <a:endParaRPr lang="en-US" dirty="0">
            <a:solidFill>
              <a:schemeClr val="accent5"/>
            </a:solidFill>
          </a:endParaRPr>
        </a:p>
      </dgm:t>
    </dgm:pt>
    <dgm:pt modelId="{C211D4C0-7402-447C-AD0B-A747F3046A75}" type="parTrans" cxnId="{5485615C-2745-434D-83A3-553385250B06}">
      <dgm:prSet/>
      <dgm:spPr/>
      <dgm:t>
        <a:bodyPr/>
        <a:lstStyle/>
        <a:p>
          <a:endParaRPr lang="en-US">
            <a:solidFill>
              <a:schemeClr val="accent5"/>
            </a:solidFill>
          </a:endParaRPr>
        </a:p>
      </dgm:t>
    </dgm:pt>
    <dgm:pt modelId="{146189B2-6B44-43E1-A3FD-9ED543C38B70}" type="sibTrans" cxnId="{5485615C-2745-434D-83A3-553385250B06}">
      <dgm:prSet/>
      <dgm:spPr/>
      <dgm:t>
        <a:bodyPr/>
        <a:lstStyle/>
        <a:p>
          <a:endParaRPr lang="en-US">
            <a:solidFill>
              <a:schemeClr val="accent5"/>
            </a:solidFill>
          </a:endParaRPr>
        </a:p>
      </dgm:t>
    </dgm:pt>
    <dgm:pt modelId="{39642D27-90E6-406F-BD78-D7AC4CB993ED}">
      <dgm:prSet/>
      <dgm:spPr/>
      <dgm:t>
        <a:bodyPr/>
        <a:lstStyle/>
        <a:p>
          <a:r>
            <a:rPr lang="en-GB">
              <a:solidFill>
                <a:schemeClr val="accent5"/>
              </a:solidFill>
            </a:rPr>
            <a:t>Titles, axis labels, legend values, and data labels should be easy to read and understand.</a:t>
          </a:r>
          <a:endParaRPr lang="en-US">
            <a:solidFill>
              <a:schemeClr val="accent5"/>
            </a:solidFill>
          </a:endParaRPr>
        </a:p>
      </dgm:t>
    </dgm:pt>
    <dgm:pt modelId="{33FF5F5B-CFF2-4339-95F8-FDF4C401E72B}" type="parTrans" cxnId="{8038EF68-C5BF-4F3B-B6BB-FF755E7CD732}">
      <dgm:prSet/>
      <dgm:spPr/>
      <dgm:t>
        <a:bodyPr/>
        <a:lstStyle/>
        <a:p>
          <a:endParaRPr lang="en-US">
            <a:solidFill>
              <a:schemeClr val="accent5"/>
            </a:solidFill>
          </a:endParaRPr>
        </a:p>
      </dgm:t>
    </dgm:pt>
    <dgm:pt modelId="{C09B574D-918B-4AD3-A17C-8A918070F271}" type="sibTrans" cxnId="{8038EF68-C5BF-4F3B-B6BB-FF755E7CD732}">
      <dgm:prSet/>
      <dgm:spPr/>
      <dgm:t>
        <a:bodyPr/>
        <a:lstStyle/>
        <a:p>
          <a:endParaRPr lang="en-US">
            <a:solidFill>
              <a:schemeClr val="accent5"/>
            </a:solidFill>
          </a:endParaRPr>
        </a:p>
      </dgm:t>
    </dgm:pt>
    <dgm:pt modelId="{F6BD30B7-1577-45E4-A606-A9461C1434A7}">
      <dgm:prSet/>
      <dgm:spPr/>
      <dgm:t>
        <a:bodyPr/>
        <a:lstStyle/>
        <a:p>
          <a:r>
            <a:rPr lang="en-GB" dirty="0">
              <a:solidFill>
                <a:schemeClr val="accent5"/>
              </a:solidFill>
            </a:rPr>
            <a:t>Position data labels above or below your series with care.</a:t>
          </a:r>
          <a:endParaRPr lang="en-US" dirty="0">
            <a:solidFill>
              <a:schemeClr val="accent5"/>
            </a:solidFill>
          </a:endParaRPr>
        </a:p>
      </dgm:t>
    </dgm:pt>
    <dgm:pt modelId="{29582FEE-A8E2-4292-B09B-148C299F026E}" type="parTrans" cxnId="{3B32EBA2-C259-4A7A-9CAB-DCC250C0ECDB}">
      <dgm:prSet/>
      <dgm:spPr/>
      <dgm:t>
        <a:bodyPr/>
        <a:lstStyle/>
        <a:p>
          <a:endParaRPr lang="en-US">
            <a:solidFill>
              <a:schemeClr val="accent5"/>
            </a:solidFill>
          </a:endParaRPr>
        </a:p>
      </dgm:t>
    </dgm:pt>
    <dgm:pt modelId="{63C4AB4A-DE1A-4EBD-83BD-77E984431610}" type="sibTrans" cxnId="{3B32EBA2-C259-4A7A-9CAB-DCC250C0ECDB}">
      <dgm:prSet/>
      <dgm:spPr/>
      <dgm:t>
        <a:bodyPr/>
        <a:lstStyle/>
        <a:p>
          <a:endParaRPr lang="en-US">
            <a:solidFill>
              <a:schemeClr val="accent5"/>
            </a:solidFill>
          </a:endParaRPr>
        </a:p>
      </dgm:t>
    </dgm:pt>
    <dgm:pt modelId="{64DDC9DC-934D-449C-B6C4-A3DD773B1522}" type="pres">
      <dgm:prSet presAssocID="{B683B0B4-FB0F-4C69-972E-BC86DF0C28B8}" presName="root" presStyleCnt="0">
        <dgm:presLayoutVars>
          <dgm:dir/>
          <dgm:resizeHandles val="exact"/>
        </dgm:presLayoutVars>
      </dgm:prSet>
      <dgm:spPr/>
    </dgm:pt>
    <dgm:pt modelId="{BDD4312D-0866-4460-B8AA-D567C0617F88}" type="pres">
      <dgm:prSet presAssocID="{47B26F59-A30A-41CF-AD2F-77397AEDD7AD}" presName="compNode" presStyleCnt="0"/>
      <dgm:spPr/>
    </dgm:pt>
    <dgm:pt modelId="{485458A5-5CDC-4B41-9A1E-217D693E3CD7}" type="pres">
      <dgm:prSet presAssocID="{47B26F59-A30A-41CF-AD2F-77397AEDD7AD}" presName="bgRect" presStyleLbl="bgShp" presStyleIdx="0" presStyleCnt="3"/>
      <dgm:spPr>
        <a:solidFill>
          <a:schemeClr val="tx2"/>
        </a:solidFill>
        <a:ln w="38100">
          <a:solidFill>
            <a:schemeClr val="accent4"/>
          </a:solidFill>
        </a:ln>
      </dgm:spPr>
    </dgm:pt>
    <dgm:pt modelId="{1B35BA75-C5B2-434E-B23E-683A6C080E84}" type="pres">
      <dgm:prSet presAssocID="{47B26F59-A30A-41CF-AD2F-77397AEDD7A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onfused person with solid fill"/>
        </a:ext>
      </dgm:extLst>
    </dgm:pt>
    <dgm:pt modelId="{4ECEAF1C-6228-40DD-B9CB-AB7E4335166A}" type="pres">
      <dgm:prSet presAssocID="{47B26F59-A30A-41CF-AD2F-77397AEDD7AD}" presName="spaceRect" presStyleCnt="0"/>
      <dgm:spPr/>
    </dgm:pt>
    <dgm:pt modelId="{44BA5BB9-E443-40C5-9D61-27A717E5BDA8}" type="pres">
      <dgm:prSet presAssocID="{47B26F59-A30A-41CF-AD2F-77397AEDD7AD}" presName="parTx" presStyleLbl="revTx" presStyleIdx="0" presStyleCnt="3">
        <dgm:presLayoutVars>
          <dgm:chMax val="0"/>
          <dgm:chPref val="0"/>
        </dgm:presLayoutVars>
      </dgm:prSet>
      <dgm:spPr/>
    </dgm:pt>
    <dgm:pt modelId="{691BBE1F-3485-4E17-883A-ECAD8EDD465E}" type="pres">
      <dgm:prSet presAssocID="{146189B2-6B44-43E1-A3FD-9ED543C38B70}" presName="sibTrans" presStyleCnt="0"/>
      <dgm:spPr/>
    </dgm:pt>
    <dgm:pt modelId="{70F1EA7E-59D5-4E9C-A95F-706FD495D926}" type="pres">
      <dgm:prSet presAssocID="{39642D27-90E6-406F-BD78-D7AC4CB993ED}" presName="compNode" presStyleCnt="0"/>
      <dgm:spPr/>
    </dgm:pt>
    <dgm:pt modelId="{87A9EB7B-3EF5-441F-B37A-9978CA8080F2}" type="pres">
      <dgm:prSet presAssocID="{39642D27-90E6-406F-BD78-D7AC4CB993ED}" presName="bgRect" presStyleLbl="bgShp" presStyleIdx="1" presStyleCnt="3"/>
      <dgm:spPr>
        <a:solidFill>
          <a:schemeClr val="tx2"/>
        </a:solidFill>
        <a:ln w="38100">
          <a:solidFill>
            <a:schemeClr val="accent4"/>
          </a:solidFill>
        </a:ln>
      </dgm:spPr>
    </dgm:pt>
    <dgm:pt modelId="{64AF3218-B41C-4E80-B0A3-E15968999959}" type="pres">
      <dgm:prSet presAssocID="{39642D27-90E6-406F-BD78-D7AC4CB993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bel"/>
        </a:ext>
      </dgm:extLst>
    </dgm:pt>
    <dgm:pt modelId="{23BEAC0B-BC02-415C-8AB3-31A3DEE6C472}" type="pres">
      <dgm:prSet presAssocID="{39642D27-90E6-406F-BD78-D7AC4CB993ED}" presName="spaceRect" presStyleCnt="0"/>
      <dgm:spPr/>
    </dgm:pt>
    <dgm:pt modelId="{77594A86-D071-4224-8B88-ADDD4534A795}" type="pres">
      <dgm:prSet presAssocID="{39642D27-90E6-406F-BD78-D7AC4CB993ED}" presName="parTx" presStyleLbl="revTx" presStyleIdx="1" presStyleCnt="3">
        <dgm:presLayoutVars>
          <dgm:chMax val="0"/>
          <dgm:chPref val="0"/>
        </dgm:presLayoutVars>
      </dgm:prSet>
      <dgm:spPr/>
    </dgm:pt>
    <dgm:pt modelId="{B4562324-BA9C-46EE-A727-531DF56047C1}" type="pres">
      <dgm:prSet presAssocID="{C09B574D-918B-4AD3-A17C-8A918070F271}" presName="sibTrans" presStyleCnt="0"/>
      <dgm:spPr/>
    </dgm:pt>
    <dgm:pt modelId="{1B30077B-581B-4ED3-9C13-4AF96F580720}" type="pres">
      <dgm:prSet presAssocID="{F6BD30B7-1577-45E4-A606-A9461C1434A7}" presName="compNode" presStyleCnt="0"/>
      <dgm:spPr/>
    </dgm:pt>
    <dgm:pt modelId="{87186D6E-633E-46DD-998C-6F82B088D775}" type="pres">
      <dgm:prSet presAssocID="{F6BD30B7-1577-45E4-A606-A9461C1434A7}" presName="bgRect" presStyleLbl="bgShp" presStyleIdx="2" presStyleCnt="3"/>
      <dgm:spPr>
        <a:solidFill>
          <a:schemeClr val="tx2"/>
        </a:solidFill>
        <a:ln w="38100">
          <a:solidFill>
            <a:schemeClr val="accent4"/>
          </a:solidFill>
        </a:ln>
      </dgm:spPr>
    </dgm:pt>
    <dgm:pt modelId="{7CC2E86D-6E84-4A7B-B686-FDDAE51F8D16}" type="pres">
      <dgm:prSet presAssocID="{F6BD30B7-1577-45E4-A606-A9461C1434A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Rollercoaster Up with solid fill"/>
        </a:ext>
      </dgm:extLst>
    </dgm:pt>
    <dgm:pt modelId="{DA286D89-403E-43CD-9A17-79951042F541}" type="pres">
      <dgm:prSet presAssocID="{F6BD30B7-1577-45E4-A606-A9461C1434A7}" presName="spaceRect" presStyleCnt="0"/>
      <dgm:spPr/>
    </dgm:pt>
    <dgm:pt modelId="{EBB9D1D4-9863-4713-8E85-112B88980684}" type="pres">
      <dgm:prSet presAssocID="{F6BD30B7-1577-45E4-A606-A9461C1434A7}" presName="parTx" presStyleLbl="revTx" presStyleIdx="2" presStyleCnt="3">
        <dgm:presLayoutVars>
          <dgm:chMax val="0"/>
          <dgm:chPref val="0"/>
        </dgm:presLayoutVars>
      </dgm:prSet>
      <dgm:spPr/>
    </dgm:pt>
  </dgm:ptLst>
  <dgm:cxnLst>
    <dgm:cxn modelId="{494EC10F-518C-4B52-8CE4-153BE53F7D54}" type="presOf" srcId="{47B26F59-A30A-41CF-AD2F-77397AEDD7AD}" destId="{44BA5BB9-E443-40C5-9D61-27A717E5BDA8}" srcOrd="0" destOrd="0" presId="urn:microsoft.com/office/officeart/2018/2/layout/IconVerticalSolidList"/>
    <dgm:cxn modelId="{5485615C-2745-434D-83A3-553385250B06}" srcId="{B683B0B4-FB0F-4C69-972E-BC86DF0C28B8}" destId="{47B26F59-A30A-41CF-AD2F-77397AEDD7AD}" srcOrd="0" destOrd="0" parTransId="{C211D4C0-7402-447C-AD0B-A747F3046A75}" sibTransId="{146189B2-6B44-43E1-A3FD-9ED543C38B70}"/>
    <dgm:cxn modelId="{8038EF68-C5BF-4F3B-B6BB-FF755E7CD732}" srcId="{B683B0B4-FB0F-4C69-972E-BC86DF0C28B8}" destId="{39642D27-90E6-406F-BD78-D7AC4CB993ED}" srcOrd="1" destOrd="0" parTransId="{33FF5F5B-CFF2-4339-95F8-FDF4C401E72B}" sibTransId="{C09B574D-918B-4AD3-A17C-8A918070F271}"/>
    <dgm:cxn modelId="{54F6D29F-612C-4A32-8F81-0300E60B0161}" type="presOf" srcId="{F6BD30B7-1577-45E4-A606-A9461C1434A7}" destId="{EBB9D1D4-9863-4713-8E85-112B88980684}" srcOrd="0" destOrd="0" presId="urn:microsoft.com/office/officeart/2018/2/layout/IconVerticalSolidList"/>
    <dgm:cxn modelId="{3B32EBA2-C259-4A7A-9CAB-DCC250C0ECDB}" srcId="{B683B0B4-FB0F-4C69-972E-BC86DF0C28B8}" destId="{F6BD30B7-1577-45E4-A606-A9461C1434A7}" srcOrd="2" destOrd="0" parTransId="{29582FEE-A8E2-4292-B09B-148C299F026E}" sibTransId="{63C4AB4A-DE1A-4EBD-83BD-77E984431610}"/>
    <dgm:cxn modelId="{2A62D9B4-AA4B-4C0D-9F96-C9E0D20ECBF0}" type="presOf" srcId="{39642D27-90E6-406F-BD78-D7AC4CB993ED}" destId="{77594A86-D071-4224-8B88-ADDD4534A795}" srcOrd="0" destOrd="0" presId="urn:microsoft.com/office/officeart/2018/2/layout/IconVerticalSolidList"/>
    <dgm:cxn modelId="{C5DA2DB9-F2AA-45A0-814D-644C28BD48D9}" type="presOf" srcId="{B683B0B4-FB0F-4C69-972E-BC86DF0C28B8}" destId="{64DDC9DC-934D-449C-B6C4-A3DD773B1522}" srcOrd="0" destOrd="0" presId="urn:microsoft.com/office/officeart/2018/2/layout/IconVerticalSolidList"/>
    <dgm:cxn modelId="{A83E1E47-5E3E-438D-8D52-5312F87D88D2}" type="presParOf" srcId="{64DDC9DC-934D-449C-B6C4-A3DD773B1522}" destId="{BDD4312D-0866-4460-B8AA-D567C0617F88}" srcOrd="0" destOrd="0" presId="urn:microsoft.com/office/officeart/2018/2/layout/IconVerticalSolidList"/>
    <dgm:cxn modelId="{708BF576-B704-4AF9-A7FC-30864863B52A}" type="presParOf" srcId="{BDD4312D-0866-4460-B8AA-D567C0617F88}" destId="{485458A5-5CDC-4B41-9A1E-217D693E3CD7}" srcOrd="0" destOrd="0" presId="urn:microsoft.com/office/officeart/2018/2/layout/IconVerticalSolidList"/>
    <dgm:cxn modelId="{2D99E45F-63A0-4D5F-9341-CBEB5C0E5E58}" type="presParOf" srcId="{BDD4312D-0866-4460-B8AA-D567C0617F88}" destId="{1B35BA75-C5B2-434E-B23E-683A6C080E84}" srcOrd="1" destOrd="0" presId="urn:microsoft.com/office/officeart/2018/2/layout/IconVerticalSolidList"/>
    <dgm:cxn modelId="{0422DC28-7AF4-404A-A007-86195D6BBAD7}" type="presParOf" srcId="{BDD4312D-0866-4460-B8AA-D567C0617F88}" destId="{4ECEAF1C-6228-40DD-B9CB-AB7E4335166A}" srcOrd="2" destOrd="0" presId="urn:microsoft.com/office/officeart/2018/2/layout/IconVerticalSolidList"/>
    <dgm:cxn modelId="{679F2C2A-FCAF-4868-A485-32230309DFED}" type="presParOf" srcId="{BDD4312D-0866-4460-B8AA-D567C0617F88}" destId="{44BA5BB9-E443-40C5-9D61-27A717E5BDA8}" srcOrd="3" destOrd="0" presId="urn:microsoft.com/office/officeart/2018/2/layout/IconVerticalSolidList"/>
    <dgm:cxn modelId="{102CF643-3B35-409E-ABFD-DF1CF08E9608}" type="presParOf" srcId="{64DDC9DC-934D-449C-B6C4-A3DD773B1522}" destId="{691BBE1F-3485-4E17-883A-ECAD8EDD465E}" srcOrd="1" destOrd="0" presId="urn:microsoft.com/office/officeart/2018/2/layout/IconVerticalSolidList"/>
    <dgm:cxn modelId="{08EEB35A-0CD8-4868-99FF-E0FA1F25932D}" type="presParOf" srcId="{64DDC9DC-934D-449C-B6C4-A3DD773B1522}" destId="{70F1EA7E-59D5-4E9C-A95F-706FD495D926}" srcOrd="2" destOrd="0" presId="urn:microsoft.com/office/officeart/2018/2/layout/IconVerticalSolidList"/>
    <dgm:cxn modelId="{3A32992B-8BFB-434B-8662-6E506F8B4C18}" type="presParOf" srcId="{70F1EA7E-59D5-4E9C-A95F-706FD495D926}" destId="{87A9EB7B-3EF5-441F-B37A-9978CA8080F2}" srcOrd="0" destOrd="0" presId="urn:microsoft.com/office/officeart/2018/2/layout/IconVerticalSolidList"/>
    <dgm:cxn modelId="{5F9B650F-F172-4446-806E-E2C0EEA4A278}" type="presParOf" srcId="{70F1EA7E-59D5-4E9C-A95F-706FD495D926}" destId="{64AF3218-B41C-4E80-B0A3-E15968999959}" srcOrd="1" destOrd="0" presId="urn:microsoft.com/office/officeart/2018/2/layout/IconVerticalSolidList"/>
    <dgm:cxn modelId="{C5E90574-1870-4C3F-8CE4-420F8BD5D3EA}" type="presParOf" srcId="{70F1EA7E-59D5-4E9C-A95F-706FD495D926}" destId="{23BEAC0B-BC02-415C-8AB3-31A3DEE6C472}" srcOrd="2" destOrd="0" presId="urn:microsoft.com/office/officeart/2018/2/layout/IconVerticalSolidList"/>
    <dgm:cxn modelId="{AEC39D67-2D89-4A2A-9F1C-D18E76E31614}" type="presParOf" srcId="{70F1EA7E-59D5-4E9C-A95F-706FD495D926}" destId="{77594A86-D071-4224-8B88-ADDD4534A795}" srcOrd="3" destOrd="0" presId="urn:microsoft.com/office/officeart/2018/2/layout/IconVerticalSolidList"/>
    <dgm:cxn modelId="{B894C5A7-BA03-4D4C-ABCB-DA74BB3FFC27}" type="presParOf" srcId="{64DDC9DC-934D-449C-B6C4-A3DD773B1522}" destId="{B4562324-BA9C-46EE-A727-531DF56047C1}" srcOrd="3" destOrd="0" presId="urn:microsoft.com/office/officeart/2018/2/layout/IconVerticalSolidList"/>
    <dgm:cxn modelId="{EF455965-BD15-418F-9FF2-0425C6F58586}" type="presParOf" srcId="{64DDC9DC-934D-449C-B6C4-A3DD773B1522}" destId="{1B30077B-581B-4ED3-9C13-4AF96F580720}" srcOrd="4" destOrd="0" presId="urn:microsoft.com/office/officeart/2018/2/layout/IconVerticalSolidList"/>
    <dgm:cxn modelId="{770793FA-1C35-49F0-A37A-D6851D4AC74C}" type="presParOf" srcId="{1B30077B-581B-4ED3-9C13-4AF96F580720}" destId="{87186D6E-633E-46DD-998C-6F82B088D775}" srcOrd="0" destOrd="0" presId="urn:microsoft.com/office/officeart/2018/2/layout/IconVerticalSolidList"/>
    <dgm:cxn modelId="{2C05783A-3820-44DC-8DD9-1B315B80A276}" type="presParOf" srcId="{1B30077B-581B-4ED3-9C13-4AF96F580720}" destId="{7CC2E86D-6E84-4A7B-B686-FDDAE51F8D16}" srcOrd="1" destOrd="0" presId="urn:microsoft.com/office/officeart/2018/2/layout/IconVerticalSolidList"/>
    <dgm:cxn modelId="{62E99048-AD82-4063-9E3F-C777640DB535}" type="presParOf" srcId="{1B30077B-581B-4ED3-9C13-4AF96F580720}" destId="{DA286D89-403E-43CD-9A17-79951042F541}" srcOrd="2" destOrd="0" presId="urn:microsoft.com/office/officeart/2018/2/layout/IconVerticalSolidList"/>
    <dgm:cxn modelId="{89F0D3AE-8C3A-484A-8539-558F5C727EAF}" type="presParOf" srcId="{1B30077B-581B-4ED3-9C13-4AF96F580720}" destId="{EBB9D1D4-9863-4713-8E85-112B8898068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0C67F-865C-427B-85B6-FE1233FB75A4}">
      <dsp:nvSpPr>
        <dsp:cNvPr id="0" name=""/>
        <dsp:cNvSpPr/>
      </dsp:nvSpPr>
      <dsp:spPr>
        <a:xfrm>
          <a:off x="2838"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Perceivable</a:t>
          </a:r>
          <a:endParaRPr lang="en-GB" sz="2800" kern="1200">
            <a:solidFill>
              <a:schemeClr val="accent5"/>
            </a:solidFill>
          </a:endParaRPr>
        </a:p>
      </dsp:txBody>
      <dsp:txXfrm>
        <a:off x="2838" y="0"/>
        <a:ext cx="2785141" cy="1327785"/>
      </dsp:txXfrm>
    </dsp:sp>
    <dsp:sp modelId="{AC77EE5B-72FE-4FC9-AFDC-4D65A0C52FAD}">
      <dsp:nvSpPr>
        <dsp:cNvPr id="0" name=""/>
        <dsp:cNvSpPr/>
      </dsp:nvSpPr>
      <dsp:spPr>
        <a:xfrm>
          <a:off x="281352"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b="0" i="0" kern="1200">
              <a:solidFill>
                <a:schemeClr val="accent5"/>
              </a:solidFill>
            </a:rPr>
            <a:t>Cater to our senses.</a:t>
          </a:r>
          <a:endParaRPr lang="en-GB" sz="2900" kern="1200">
            <a:solidFill>
              <a:schemeClr val="accent5"/>
            </a:solidFill>
          </a:endParaRPr>
        </a:p>
      </dsp:txBody>
      <dsp:txXfrm>
        <a:off x="346611" y="1393044"/>
        <a:ext cx="2097595" cy="2746349"/>
      </dsp:txXfrm>
    </dsp:sp>
    <dsp:sp modelId="{C61711C9-7CC4-4233-A659-805A1F7BD894}">
      <dsp:nvSpPr>
        <dsp:cNvPr id="0" name=""/>
        <dsp:cNvSpPr/>
      </dsp:nvSpPr>
      <dsp:spPr>
        <a:xfrm>
          <a:off x="2996865"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Operable</a:t>
          </a:r>
          <a:endParaRPr lang="en-GB" sz="2800" kern="1200">
            <a:solidFill>
              <a:schemeClr val="accent5"/>
            </a:solidFill>
          </a:endParaRPr>
        </a:p>
      </dsp:txBody>
      <dsp:txXfrm>
        <a:off x="2996865" y="0"/>
        <a:ext cx="2785141" cy="1327785"/>
      </dsp:txXfrm>
    </dsp:sp>
    <dsp:sp modelId="{9E36DAA5-B2CC-4471-B2F2-E7C549E4900E}">
      <dsp:nvSpPr>
        <dsp:cNvPr id="0" name=""/>
        <dsp:cNvSpPr/>
      </dsp:nvSpPr>
      <dsp:spPr>
        <a:xfrm>
          <a:off x="3275379"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We can use the site.</a:t>
          </a:r>
        </a:p>
      </dsp:txBody>
      <dsp:txXfrm>
        <a:off x="3340638" y="1393044"/>
        <a:ext cx="2097595" cy="2746349"/>
      </dsp:txXfrm>
    </dsp:sp>
    <dsp:sp modelId="{F6575D61-D52A-4E77-B490-27238CF66A56}">
      <dsp:nvSpPr>
        <dsp:cNvPr id="0" name=""/>
        <dsp:cNvSpPr/>
      </dsp:nvSpPr>
      <dsp:spPr>
        <a:xfrm>
          <a:off x="5990892"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Understandable</a:t>
          </a:r>
          <a:endParaRPr lang="en-GB" sz="2800" kern="1200">
            <a:solidFill>
              <a:schemeClr val="accent5"/>
            </a:solidFill>
          </a:endParaRPr>
        </a:p>
      </dsp:txBody>
      <dsp:txXfrm>
        <a:off x="5990892" y="0"/>
        <a:ext cx="2785141" cy="1327785"/>
      </dsp:txXfrm>
    </dsp:sp>
    <dsp:sp modelId="{A85963BB-9159-4D19-93D2-6025BD802727}">
      <dsp:nvSpPr>
        <dsp:cNvPr id="0" name=""/>
        <dsp:cNvSpPr/>
      </dsp:nvSpPr>
      <dsp:spPr>
        <a:xfrm>
          <a:off x="6269406"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Readable and predictable.</a:t>
          </a:r>
        </a:p>
      </dsp:txBody>
      <dsp:txXfrm>
        <a:off x="6334665" y="1393044"/>
        <a:ext cx="2097595" cy="2746349"/>
      </dsp:txXfrm>
    </dsp:sp>
    <dsp:sp modelId="{8F0EDDE8-E7E3-4021-9D80-AEC8BB6F7BF4}">
      <dsp:nvSpPr>
        <dsp:cNvPr id="0" name=""/>
        <dsp:cNvSpPr/>
      </dsp:nvSpPr>
      <dsp:spPr>
        <a:xfrm>
          <a:off x="8984920"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Robust</a:t>
          </a:r>
          <a:endParaRPr lang="en-GB" sz="2800" kern="1200">
            <a:solidFill>
              <a:schemeClr val="accent5"/>
            </a:solidFill>
          </a:endParaRPr>
        </a:p>
      </dsp:txBody>
      <dsp:txXfrm>
        <a:off x="8984920" y="0"/>
        <a:ext cx="2785141" cy="1327785"/>
      </dsp:txXfrm>
    </dsp:sp>
    <dsp:sp modelId="{4D204EB8-0838-4943-A1BB-67177E325E86}">
      <dsp:nvSpPr>
        <dsp:cNvPr id="0" name=""/>
        <dsp:cNvSpPr/>
      </dsp:nvSpPr>
      <dsp:spPr>
        <a:xfrm>
          <a:off x="9264347" y="1328043"/>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Compatible across devices - even those to come in the future.</a:t>
          </a:r>
        </a:p>
      </dsp:txBody>
      <dsp:txXfrm>
        <a:off x="9329606" y="1393302"/>
        <a:ext cx="2097595" cy="27463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0E3EF-AC9D-4D3C-970D-74A2A3BF4FC7}">
      <dsp:nvSpPr>
        <dsp:cNvPr id="0" name=""/>
        <dsp:cNvSpPr/>
      </dsp:nvSpPr>
      <dsp:spPr>
        <a:xfrm>
          <a:off x="0" y="479"/>
          <a:ext cx="5689600" cy="1122838"/>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FA25359-14E8-4FD1-9E3A-40AB13155FEE}">
      <dsp:nvSpPr>
        <dsp:cNvPr id="0" name=""/>
        <dsp:cNvSpPr/>
      </dsp:nvSpPr>
      <dsp:spPr>
        <a:xfrm>
          <a:off x="339658" y="253118"/>
          <a:ext cx="617561" cy="6175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422F75-FB61-4970-8011-275F2369A12D}">
      <dsp:nvSpPr>
        <dsp:cNvPr id="0" name=""/>
        <dsp:cNvSpPr/>
      </dsp:nvSpPr>
      <dsp:spPr>
        <a:xfrm>
          <a:off x="1296878" y="479"/>
          <a:ext cx="4392721" cy="112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34" tIns="118834" rIns="118834" bIns="118834"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accent5"/>
              </a:solidFill>
            </a:rPr>
            <a:t>There is text in the image that is not represented as real text nearby.</a:t>
          </a:r>
          <a:endParaRPr lang="en-US" sz="2000" kern="1200" dirty="0">
            <a:solidFill>
              <a:schemeClr val="accent5"/>
            </a:solidFill>
          </a:endParaRPr>
        </a:p>
      </dsp:txBody>
      <dsp:txXfrm>
        <a:off x="1296878" y="479"/>
        <a:ext cx="4392721" cy="1122838"/>
      </dsp:txXfrm>
    </dsp:sp>
    <dsp:sp modelId="{757BA490-359F-4A18-A5CC-AE99E0652AA5}">
      <dsp:nvSpPr>
        <dsp:cNvPr id="0" name=""/>
        <dsp:cNvSpPr/>
      </dsp:nvSpPr>
      <dsp:spPr>
        <a:xfrm>
          <a:off x="0" y="1404027"/>
          <a:ext cx="5689600" cy="1122838"/>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AF92AFA-F9CC-4FCF-8918-C9A3710F4CBA}">
      <dsp:nvSpPr>
        <dsp:cNvPr id="0" name=""/>
        <dsp:cNvSpPr/>
      </dsp:nvSpPr>
      <dsp:spPr>
        <a:xfrm>
          <a:off x="339658" y="1656666"/>
          <a:ext cx="617561" cy="6175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3DE1C5-5338-4AB6-A0EC-2F2F5F8A3FE8}">
      <dsp:nvSpPr>
        <dsp:cNvPr id="0" name=""/>
        <dsp:cNvSpPr/>
      </dsp:nvSpPr>
      <dsp:spPr>
        <a:xfrm>
          <a:off x="1296878" y="1404027"/>
          <a:ext cx="4392721" cy="112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34" tIns="118834" rIns="118834" bIns="118834"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accent5"/>
              </a:solidFill>
            </a:rPr>
            <a:t>It’s an image used as a link.</a:t>
          </a:r>
          <a:endParaRPr lang="en-US" sz="2000" kern="1200" dirty="0">
            <a:solidFill>
              <a:schemeClr val="accent5"/>
            </a:solidFill>
          </a:endParaRPr>
        </a:p>
      </dsp:txBody>
      <dsp:txXfrm>
        <a:off x="1296878" y="1404027"/>
        <a:ext cx="4392721" cy="1122838"/>
      </dsp:txXfrm>
    </dsp:sp>
    <dsp:sp modelId="{62EB52A8-67A1-4033-8877-0FBB64353CB2}">
      <dsp:nvSpPr>
        <dsp:cNvPr id="0" name=""/>
        <dsp:cNvSpPr/>
      </dsp:nvSpPr>
      <dsp:spPr>
        <a:xfrm>
          <a:off x="0" y="2807575"/>
          <a:ext cx="5689600" cy="1122838"/>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300EA15-5662-4AED-B7BD-F4A00D5A665F}">
      <dsp:nvSpPr>
        <dsp:cNvPr id="0" name=""/>
        <dsp:cNvSpPr/>
      </dsp:nvSpPr>
      <dsp:spPr>
        <a:xfrm>
          <a:off x="339658" y="3060214"/>
          <a:ext cx="617561" cy="6175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F21343-2CBF-467F-A403-87E8EAF6E907}">
      <dsp:nvSpPr>
        <dsp:cNvPr id="0" name=""/>
        <dsp:cNvSpPr/>
      </dsp:nvSpPr>
      <dsp:spPr>
        <a:xfrm>
          <a:off x="1296878" y="2807575"/>
          <a:ext cx="4392721" cy="11228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834" tIns="118834" rIns="118834" bIns="118834"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accent5"/>
              </a:solidFill>
            </a:rPr>
            <a:t>The image contributes to the meaning of the page.</a:t>
          </a:r>
          <a:endParaRPr lang="en-US" sz="2000" kern="1200" dirty="0">
            <a:solidFill>
              <a:schemeClr val="accent5"/>
            </a:solidFill>
          </a:endParaRPr>
        </a:p>
      </dsp:txBody>
      <dsp:txXfrm>
        <a:off x="1296878" y="2807575"/>
        <a:ext cx="4392721" cy="11228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0E3EF-AC9D-4D3C-970D-74A2A3BF4FC7}">
      <dsp:nvSpPr>
        <dsp:cNvPr id="0" name=""/>
        <dsp:cNvSpPr/>
      </dsp:nvSpPr>
      <dsp:spPr>
        <a:xfrm>
          <a:off x="0" y="655006"/>
          <a:ext cx="5689600" cy="1209243"/>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DFA25359-14E8-4FD1-9E3A-40AB13155FEE}">
      <dsp:nvSpPr>
        <dsp:cNvPr id="0" name=""/>
        <dsp:cNvSpPr/>
      </dsp:nvSpPr>
      <dsp:spPr>
        <a:xfrm>
          <a:off x="365796" y="927086"/>
          <a:ext cx="665083" cy="66508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422F75-FB61-4970-8011-275F2369A12D}">
      <dsp:nvSpPr>
        <dsp:cNvPr id="0" name=""/>
        <dsp:cNvSpPr/>
      </dsp:nvSpPr>
      <dsp:spPr>
        <a:xfrm>
          <a:off x="1396675" y="655006"/>
          <a:ext cx="4292924" cy="1209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78" tIns="127978" rIns="127978" bIns="127978"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The image is used for visual effect / background.</a:t>
          </a:r>
          <a:endParaRPr lang="en-US" sz="2400" kern="1200" dirty="0">
            <a:solidFill>
              <a:schemeClr val="accent5"/>
            </a:solidFill>
          </a:endParaRPr>
        </a:p>
      </dsp:txBody>
      <dsp:txXfrm>
        <a:off x="1396675" y="655006"/>
        <a:ext cx="4292924" cy="1209243"/>
      </dsp:txXfrm>
    </dsp:sp>
    <dsp:sp modelId="{757BA490-359F-4A18-A5CC-AE99E0652AA5}">
      <dsp:nvSpPr>
        <dsp:cNvPr id="0" name=""/>
        <dsp:cNvSpPr/>
      </dsp:nvSpPr>
      <dsp:spPr>
        <a:xfrm>
          <a:off x="0" y="2166560"/>
          <a:ext cx="5689600" cy="1209243"/>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DAF92AFA-F9CC-4FCF-8918-C9A3710F4CBA}">
      <dsp:nvSpPr>
        <dsp:cNvPr id="0" name=""/>
        <dsp:cNvSpPr/>
      </dsp:nvSpPr>
      <dsp:spPr>
        <a:xfrm>
          <a:off x="365796" y="2438640"/>
          <a:ext cx="665083" cy="66508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03DE1C5-5338-4AB6-A0EC-2F2F5F8A3FE8}">
      <dsp:nvSpPr>
        <dsp:cNvPr id="0" name=""/>
        <dsp:cNvSpPr/>
      </dsp:nvSpPr>
      <dsp:spPr>
        <a:xfrm>
          <a:off x="1396675" y="2166560"/>
          <a:ext cx="4292924" cy="12092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978" tIns="127978" rIns="127978" bIns="127978"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The image is made redundant by other content on the page.</a:t>
          </a:r>
          <a:endParaRPr lang="en-US" sz="2400" kern="1200" dirty="0">
            <a:solidFill>
              <a:schemeClr val="accent5"/>
            </a:solidFill>
          </a:endParaRPr>
        </a:p>
      </dsp:txBody>
      <dsp:txXfrm>
        <a:off x="1396675" y="2166560"/>
        <a:ext cx="4292924" cy="12092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50F672-FD0A-45AF-80BB-E5A692A4D53C}">
      <dsp:nvSpPr>
        <dsp:cNvPr id="0" name=""/>
        <dsp:cNvSpPr/>
      </dsp:nvSpPr>
      <dsp:spPr>
        <a:xfrm>
          <a:off x="0" y="540"/>
          <a:ext cx="11772899" cy="1264248"/>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C049378-41A7-4696-AF1E-9ACC92CF1A0D}">
      <dsp:nvSpPr>
        <dsp:cNvPr id="0" name=""/>
        <dsp:cNvSpPr/>
      </dsp:nvSpPr>
      <dsp:spPr>
        <a:xfrm>
          <a:off x="382435" y="284996"/>
          <a:ext cx="695336" cy="69533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02BE4F-0ED8-4B22-8599-B6147264E6CD}">
      <dsp:nvSpPr>
        <dsp:cNvPr id="0" name=""/>
        <dsp:cNvSpPr/>
      </dsp:nvSpPr>
      <dsp:spPr>
        <a:xfrm>
          <a:off x="1460206" y="540"/>
          <a:ext cx="5297805" cy="1264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800" tIns="133800" rIns="133800" bIns="133800"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Not only for keyboard navigation</a:t>
          </a:r>
          <a:endParaRPr lang="en-US" sz="2500" kern="1200" dirty="0">
            <a:solidFill>
              <a:schemeClr val="accent5"/>
            </a:solidFill>
          </a:endParaRPr>
        </a:p>
      </dsp:txBody>
      <dsp:txXfrm>
        <a:off x="1460206" y="540"/>
        <a:ext cx="5297805" cy="1264248"/>
      </dsp:txXfrm>
    </dsp:sp>
    <dsp:sp modelId="{E388D51B-AD74-4BBB-ADD3-1BB811653EF7}">
      <dsp:nvSpPr>
        <dsp:cNvPr id="0" name=""/>
        <dsp:cNvSpPr/>
      </dsp:nvSpPr>
      <dsp:spPr>
        <a:xfrm>
          <a:off x="6758011" y="540"/>
          <a:ext cx="5014888" cy="1264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800" tIns="133800" rIns="133800" bIns="133800"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accent5"/>
              </a:solidFill>
            </a:rPr>
            <a:t>Used with other assistive technologies, e.g. </a:t>
          </a:r>
          <a:endParaRPr lang="en-US" sz="1800" kern="1200">
            <a:solidFill>
              <a:schemeClr val="accent5"/>
            </a:solidFill>
          </a:endParaRPr>
        </a:p>
        <a:p>
          <a:pPr marL="171450" lvl="1" indent="-171450" algn="l" defTabSz="800100">
            <a:lnSpc>
              <a:spcPct val="90000"/>
            </a:lnSpc>
            <a:spcBef>
              <a:spcPct val="0"/>
            </a:spcBef>
            <a:spcAft>
              <a:spcPct val="15000"/>
            </a:spcAft>
            <a:buChar char="•"/>
          </a:pPr>
          <a:r>
            <a:rPr lang="en-GB" sz="1800" kern="1200">
              <a:solidFill>
                <a:schemeClr val="accent5"/>
              </a:solidFill>
            </a:rPr>
            <a:t>Mouth stick, head pointer, eye gaze, sip-and-puff.</a:t>
          </a:r>
          <a:endParaRPr lang="en-US" sz="1800" kern="1200">
            <a:solidFill>
              <a:schemeClr val="accent5"/>
            </a:solidFill>
          </a:endParaRPr>
        </a:p>
      </dsp:txBody>
      <dsp:txXfrm>
        <a:off x="6758011" y="540"/>
        <a:ext cx="5014888" cy="1264248"/>
      </dsp:txXfrm>
    </dsp:sp>
    <dsp:sp modelId="{256B6144-4FFB-4345-91E7-9639548AF579}">
      <dsp:nvSpPr>
        <dsp:cNvPr id="0" name=""/>
        <dsp:cNvSpPr/>
      </dsp:nvSpPr>
      <dsp:spPr>
        <a:xfrm>
          <a:off x="0" y="1580850"/>
          <a:ext cx="11772899" cy="1264248"/>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5ABF63D-D7CF-433F-8898-B6D898A94523}">
      <dsp:nvSpPr>
        <dsp:cNvPr id="0" name=""/>
        <dsp:cNvSpPr/>
      </dsp:nvSpPr>
      <dsp:spPr>
        <a:xfrm>
          <a:off x="382435" y="1865306"/>
          <a:ext cx="695336" cy="695336"/>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D857C7-5914-43BF-8489-9FB471422602}">
      <dsp:nvSpPr>
        <dsp:cNvPr id="0" name=""/>
        <dsp:cNvSpPr/>
      </dsp:nvSpPr>
      <dsp:spPr>
        <a:xfrm>
          <a:off x="1460206" y="1580850"/>
          <a:ext cx="10312693" cy="1264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800" tIns="133800" rIns="133800" bIns="133800"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accent5"/>
              </a:solidFill>
            </a:rPr>
            <a:t>Focus indicators are used by screen readers</a:t>
          </a:r>
          <a:endParaRPr lang="en-US" sz="2500" kern="1200">
            <a:solidFill>
              <a:schemeClr val="accent5"/>
            </a:solidFill>
          </a:endParaRPr>
        </a:p>
      </dsp:txBody>
      <dsp:txXfrm>
        <a:off x="1460206" y="1580850"/>
        <a:ext cx="10312693" cy="1264248"/>
      </dsp:txXfrm>
    </dsp:sp>
    <dsp:sp modelId="{0C8BB645-847B-418B-8103-C743663B4899}">
      <dsp:nvSpPr>
        <dsp:cNvPr id="0" name=""/>
        <dsp:cNvSpPr/>
      </dsp:nvSpPr>
      <dsp:spPr>
        <a:xfrm>
          <a:off x="0" y="3161161"/>
          <a:ext cx="11772899" cy="1264248"/>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B6B80274-5DD4-4A32-BEAA-9ABD4F9C0A4D}">
      <dsp:nvSpPr>
        <dsp:cNvPr id="0" name=""/>
        <dsp:cNvSpPr/>
      </dsp:nvSpPr>
      <dsp:spPr>
        <a:xfrm>
          <a:off x="382435" y="3445617"/>
          <a:ext cx="695336" cy="695336"/>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9FC9B6-578F-460C-A87B-13E6D8399199}">
      <dsp:nvSpPr>
        <dsp:cNvPr id="0" name=""/>
        <dsp:cNvSpPr/>
      </dsp:nvSpPr>
      <dsp:spPr>
        <a:xfrm>
          <a:off x="1460206" y="3161161"/>
          <a:ext cx="10312693" cy="12642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800" tIns="133800" rIns="133800" bIns="133800"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accent5"/>
              </a:solidFill>
            </a:rPr>
            <a:t>Power users love keyboard shortcuts</a:t>
          </a:r>
          <a:endParaRPr lang="en-US" sz="2500" kern="1200">
            <a:solidFill>
              <a:schemeClr val="accent5"/>
            </a:solidFill>
          </a:endParaRPr>
        </a:p>
      </dsp:txBody>
      <dsp:txXfrm>
        <a:off x="1460206" y="3161161"/>
        <a:ext cx="10312693" cy="12642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458A5-5CDC-4B41-9A1E-217D693E3CD7}">
      <dsp:nvSpPr>
        <dsp:cNvPr id="0" name=""/>
        <dsp:cNvSpPr/>
      </dsp:nvSpPr>
      <dsp:spPr>
        <a:xfrm>
          <a:off x="0" y="540"/>
          <a:ext cx="54101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1B35BA75-C5B2-434E-B23E-683A6C080E84}">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BA5BB9-E443-40C5-9D61-27A717E5BDA8}">
      <dsp:nvSpPr>
        <dsp:cNvPr id="0" name=""/>
        <dsp:cNvSpPr/>
      </dsp:nvSpPr>
      <dsp:spPr>
        <a:xfrm>
          <a:off x="1460025" y="540"/>
          <a:ext cx="39501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accent5"/>
              </a:solidFill>
            </a:rPr>
            <a:t>Avoid using acronyms or jargon without explanation.</a:t>
          </a:r>
          <a:endParaRPr lang="en-US" sz="1900" kern="1200" dirty="0">
            <a:solidFill>
              <a:schemeClr val="accent5"/>
            </a:solidFill>
          </a:endParaRPr>
        </a:p>
      </dsp:txBody>
      <dsp:txXfrm>
        <a:off x="1460025" y="540"/>
        <a:ext cx="3950173" cy="1264091"/>
      </dsp:txXfrm>
    </dsp:sp>
    <dsp:sp modelId="{87A9EB7B-3EF5-441F-B37A-9978CA8080F2}">
      <dsp:nvSpPr>
        <dsp:cNvPr id="0" name=""/>
        <dsp:cNvSpPr/>
      </dsp:nvSpPr>
      <dsp:spPr>
        <a:xfrm>
          <a:off x="0" y="1580654"/>
          <a:ext cx="54101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4AF3218-B41C-4E80-B0A3-E1596899995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594A86-D071-4224-8B88-ADDD4534A795}">
      <dsp:nvSpPr>
        <dsp:cNvPr id="0" name=""/>
        <dsp:cNvSpPr/>
      </dsp:nvSpPr>
      <dsp:spPr>
        <a:xfrm>
          <a:off x="1460025" y="1580654"/>
          <a:ext cx="39501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accent5"/>
              </a:solidFill>
            </a:rPr>
            <a:t>Titles, axis labels, legend values, and data labels should be easy to read and understand.</a:t>
          </a:r>
          <a:endParaRPr lang="en-US" sz="1900" kern="1200">
            <a:solidFill>
              <a:schemeClr val="accent5"/>
            </a:solidFill>
          </a:endParaRPr>
        </a:p>
      </dsp:txBody>
      <dsp:txXfrm>
        <a:off x="1460025" y="1580654"/>
        <a:ext cx="3950173" cy="1264091"/>
      </dsp:txXfrm>
    </dsp:sp>
    <dsp:sp modelId="{87186D6E-633E-46DD-998C-6F82B088D775}">
      <dsp:nvSpPr>
        <dsp:cNvPr id="0" name=""/>
        <dsp:cNvSpPr/>
      </dsp:nvSpPr>
      <dsp:spPr>
        <a:xfrm>
          <a:off x="0" y="3160769"/>
          <a:ext cx="54101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CC2E86D-6E84-4A7B-B686-FDDAE51F8D16}">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BB9D1D4-9863-4713-8E85-112B88980684}">
      <dsp:nvSpPr>
        <dsp:cNvPr id="0" name=""/>
        <dsp:cNvSpPr/>
      </dsp:nvSpPr>
      <dsp:spPr>
        <a:xfrm>
          <a:off x="1460025" y="3160769"/>
          <a:ext cx="39501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accent5"/>
              </a:solidFill>
            </a:rPr>
            <a:t>Position data labels above or below your series with care.</a:t>
          </a:r>
          <a:endParaRPr lang="en-US" sz="1900" kern="1200" dirty="0">
            <a:solidFill>
              <a:schemeClr val="accent5"/>
            </a:solidFill>
          </a:endParaRPr>
        </a:p>
      </dsp:txBody>
      <dsp:txXfrm>
        <a:off x="1460025" y="3160769"/>
        <a:ext cx="3950173" cy="126409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03/04/2022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cope.org.uk/media/disability-facts-figur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11y-collective.com/blog/blind-people-dont-visit-my-websit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I’m Matthew Deeprose. Thanks to Mike for inviting me to talk with you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253215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how do we know what good looks like?</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2967513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Web Content Accessibility Guidelines is a standard that helps us to know when we are succeeding in accessibility. There are more than 50 guidelines, and these are broken down into four sections.</a:t>
            </a:r>
          </a:p>
          <a:p>
            <a:endParaRPr lang="en-GB" dirty="0"/>
          </a:p>
          <a:p>
            <a:r>
              <a:rPr lang="en-GB" dirty="0"/>
              <a:t>Perceivable is about catering to our senses.</a:t>
            </a:r>
            <a:r>
              <a:rPr lang="en-GB" b="0" i="0" dirty="0">
                <a:solidFill>
                  <a:srgbClr val="000000"/>
                </a:solidFill>
                <a:effectLst/>
                <a:latin typeface="roboto" panose="02000000000000000000" pitchFamily="2" charset="0"/>
              </a:rPr>
              <a:t> Information and user interface components must be presented in a way that all users can recognise and understand.</a:t>
            </a: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Operable is about our ability to use a site, for example using a keyboard if we cannot use a mouse or touchpad.</a:t>
            </a: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Understandable means that content is readable and predictable, not only to people but also to any assistive technologies they use.</a:t>
            </a:r>
          </a:p>
          <a:p>
            <a:endParaRPr lang="en-GB" b="0" i="0" dirty="0">
              <a:solidFill>
                <a:srgbClr val="000000"/>
              </a:solidFill>
              <a:effectLst/>
              <a:latin typeface="roboto" panose="02000000000000000000" pitchFamily="2" charset="0"/>
            </a:endParaRPr>
          </a:p>
          <a:p>
            <a:r>
              <a:rPr lang="en-GB" b="0" i="0" dirty="0">
                <a:solidFill>
                  <a:srgbClr val="000000"/>
                </a:solidFill>
                <a:effectLst/>
                <a:latin typeface="roboto" panose="02000000000000000000" pitchFamily="2" charset="0"/>
              </a:rPr>
              <a:t>Robust means that content is compatible with user agents, including those not yet invented. This is mainly about conforming to web standards. We’ll be looking at the first three of these in this presentation, as this is what you have control over when creating Power BI reports.</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1440466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examine some aspects from “Perceivable” first.</a:t>
            </a:r>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3872577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creating </a:t>
            </a:r>
            <a:r>
              <a:rPr lang="en-GB" dirty="0" err="1"/>
              <a:t>PowerBI</a:t>
            </a:r>
            <a:r>
              <a:rPr lang="en-GB" dirty="0"/>
              <a:t> reports it might be quite rare that you add a picture. But if you do it’s important that those who do not see the picture do no lose the meaning that was behind it.</a:t>
            </a:r>
          </a:p>
          <a:p>
            <a:r>
              <a:rPr lang="en-GB" dirty="0"/>
              <a:t>[progress]</a:t>
            </a:r>
          </a:p>
          <a:p>
            <a:r>
              <a:rPr lang="en-GB" dirty="0"/>
              <a:t>This benefits those who cannot see the image, or have turned off images to save bandwidth, as shown in the screenshot on the right.</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144018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we can consider whether alternative text is required for an image. </a:t>
            </a:r>
          </a:p>
          <a:p>
            <a:r>
              <a:rPr lang="en-GB" dirty="0"/>
              <a:t>[progress]</a:t>
            </a:r>
          </a:p>
          <a:p>
            <a:r>
              <a:rPr lang="en-GB" dirty="0"/>
              <a:t>We do need to provide alternative text if the image contains text that is not also represented nearby. </a:t>
            </a:r>
          </a:p>
          <a:p>
            <a:r>
              <a:rPr lang="en-GB" dirty="0"/>
              <a:t>Or if it’s an image that is used as a link, for example you select the image in order to go to a different web address.</a:t>
            </a:r>
          </a:p>
          <a:p>
            <a:r>
              <a:rPr lang="en-GB" dirty="0"/>
              <a:t>Or if the image contributes to the meaning of the page and if the picture was not on the page at all that an vital part of the meaning the user was expected to get would be missing.</a:t>
            </a:r>
          </a:p>
          <a:p>
            <a:r>
              <a:rPr lang="en-GB" dirty="0"/>
              <a:t>[progress]</a:t>
            </a:r>
          </a:p>
          <a:p>
            <a:r>
              <a:rPr lang="en-GB" dirty="0"/>
              <a:t>We don’t need to add alternative text if the image is just being used for decorative purposes or if the image is just reinforcing or duplicating meaning held elsewhere on the page.</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4143709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good way to approach writing alternative text is to imagine you were describing the image over the phone to someone… what you say?</a:t>
            </a:r>
          </a:p>
          <a:p>
            <a:r>
              <a:rPr lang="en-GB" dirty="0"/>
              <a:t>[progress]</a:t>
            </a:r>
          </a:p>
          <a:p>
            <a:r>
              <a:rPr lang="en-GB" dirty="0"/>
              <a:t>Or consider how you would describe in in conversation with someone, what details would you need to cover so that someone who is not looking at the image can understand it?</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17480249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6E6E6"/>
                </a:solidFill>
                <a:effectLst/>
                <a:latin typeface="Segoe UI" panose="020B0502040204020203" pitchFamily="34" charset="0"/>
              </a:rPr>
              <a:t>You can provide alt text for any object on a Power BI Desktop report. The </a:t>
            </a:r>
            <a:r>
              <a:rPr lang="en-GB" b="1" i="0" dirty="0">
                <a:solidFill>
                  <a:srgbClr val="E6E6E6"/>
                </a:solidFill>
                <a:effectLst/>
                <a:latin typeface="Segoe UI" panose="020B0502040204020203" pitchFamily="34" charset="0"/>
              </a:rPr>
              <a:t>Alt Text</a:t>
            </a:r>
            <a:r>
              <a:rPr lang="en-GB" b="0" i="0" dirty="0">
                <a:solidFill>
                  <a:srgbClr val="E6E6E6"/>
                </a:solidFill>
                <a:effectLst/>
                <a:latin typeface="Segoe UI" panose="020B0502040204020203" pitchFamily="34" charset="0"/>
              </a:rPr>
              <a:t> textbox in </a:t>
            </a:r>
            <a:r>
              <a:rPr lang="en-GB" b="0" i="0" dirty="0" err="1">
                <a:solidFill>
                  <a:srgbClr val="E6E6E6"/>
                </a:solidFill>
                <a:effectLst/>
                <a:latin typeface="Segoe UI" panose="020B0502040204020203" pitchFamily="34" charset="0"/>
              </a:rPr>
              <a:t>PowerBI</a:t>
            </a:r>
            <a:r>
              <a:rPr lang="en-GB" b="0" i="0" dirty="0">
                <a:solidFill>
                  <a:srgbClr val="E6E6E6"/>
                </a:solidFill>
                <a:effectLst/>
                <a:latin typeface="Segoe UI" panose="020B0502040204020203" pitchFamily="34" charset="0"/>
              </a:rPr>
              <a:t> has a limit of 250 characters.</a:t>
            </a:r>
          </a:p>
          <a:p>
            <a:r>
              <a:rPr lang="en-GB" b="0" i="0" dirty="0">
                <a:solidFill>
                  <a:srgbClr val="E6E6E6"/>
                </a:solidFill>
                <a:effectLst/>
                <a:latin typeface="Segoe UI" panose="020B0502040204020203" pitchFamily="34" charset="0"/>
              </a:rPr>
              <a:t>[progress]</a:t>
            </a:r>
          </a:p>
          <a:p>
            <a:r>
              <a:rPr lang="en-GB" b="0" i="0" dirty="0">
                <a:solidFill>
                  <a:srgbClr val="E6E6E6"/>
                </a:solidFill>
                <a:effectLst/>
                <a:latin typeface="Segoe UI" panose="020B0502040204020203" pitchFamily="34" charset="0"/>
              </a:rPr>
              <a:t>I don’t know anything about this but according to Microsoft you can use DAX measures and conditional formatting to create dynamic alt text. </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1943450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we’re thinking about colour, we shouldn’t use colour alone as the only way to convey meaning. Imagine that you are submitting a piece of work and you see two buttons. </a:t>
            </a:r>
          </a:p>
          <a:p>
            <a:r>
              <a:rPr lang="en-GB" dirty="0"/>
              <a:t>[Progress]</a:t>
            </a:r>
          </a:p>
          <a:p>
            <a:r>
              <a:rPr lang="en-GB" dirty="0"/>
              <a:t>Now if you had red/green colour blindness which is the most common type of colour blindness it would be difficult to know which button you were meant to press..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2642777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great to see that you have been discussing this already within your community.</a:t>
            </a:r>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1452486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options to simulate </a:t>
            </a:r>
            <a:r>
              <a:rPr lang="en-GB" dirty="0" err="1"/>
              <a:t>color</a:t>
            </a:r>
            <a:r>
              <a:rPr lang="en-GB" dirty="0"/>
              <a:t> blindness in into Chrome and Edge dev tools, you can also use browser plugins to simulate colour blindness.</a:t>
            </a:r>
          </a:p>
          <a:p>
            <a:r>
              <a:rPr lang="en-GB" dirty="0"/>
              <a:t>https://developer.chrome.com/blog/new-in-devtools-83/#vision-deficiencies</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445441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introduce the session by</a:t>
            </a:r>
          </a:p>
          <a:p>
            <a:r>
              <a:rPr lang="en-GB" dirty="0"/>
              <a:t>[progress]</a:t>
            </a:r>
          </a:p>
          <a:p>
            <a:r>
              <a:rPr lang="en-GB" dirty="0"/>
              <a:t>telling you a bit about who I am, why accessibility is important, and how we know what “good” looks like.</a:t>
            </a:r>
          </a:p>
          <a:p>
            <a:r>
              <a:rPr lang="en-GB" dirty="0"/>
              <a:t>[Progress]</a:t>
            </a:r>
          </a:p>
          <a:p>
            <a:r>
              <a:rPr lang="en-GB" dirty="0"/>
              <a:t>The bulk of our presentation will be about different aspects of accessibility relating to </a:t>
            </a:r>
            <a:r>
              <a:rPr lang="en-GB" dirty="0" err="1"/>
              <a:t>PowerBI</a:t>
            </a:r>
            <a:r>
              <a:rPr lang="en-GB" dirty="0"/>
              <a:t>, starting with some visual aspects like alternative text and colour.</a:t>
            </a:r>
          </a:p>
          <a:p>
            <a:r>
              <a:rPr lang="en-GB" dirty="0"/>
              <a:t>[Progress]</a:t>
            </a:r>
          </a:p>
          <a:p>
            <a:r>
              <a:rPr lang="en-GB" dirty="0"/>
              <a:t>Then we’ll cover some aspects of how users interact with </a:t>
            </a:r>
            <a:r>
              <a:rPr lang="en-GB" dirty="0" err="1"/>
              <a:t>PowerBI</a:t>
            </a:r>
            <a:r>
              <a:rPr lang="en-GB" dirty="0"/>
              <a:t> reports.</a:t>
            </a:r>
          </a:p>
          <a:p>
            <a:r>
              <a:rPr lang="en-GB" dirty="0"/>
              <a:t>[Progress]</a:t>
            </a:r>
          </a:p>
          <a:p>
            <a:r>
              <a:rPr lang="en-GB" dirty="0"/>
              <a:t>And then other aspects like descriptive links, and using titles, labels and avoiding abbreviations where possible.</a:t>
            </a:r>
          </a:p>
          <a:p>
            <a:r>
              <a:rPr lang="en-GB" dirty="0"/>
              <a:t>[Progress]</a:t>
            </a:r>
          </a:p>
          <a:p>
            <a:r>
              <a:rPr lang="en-GB" dirty="0"/>
              <a:t>We’ll conclude by looking at some possible next steps including options for automated testing. To make the most of our time please save questions to the end.</a:t>
            </a:r>
          </a:p>
          <a:p>
            <a:r>
              <a:rPr lang="en-GB" dirty="0"/>
              <a:t>I have to go to another meeting at 10:30 but we can continue the discussion in Teams</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857356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main method I recommend is to not rely on colour alone. For example here I added Yes and No labels, that make clear the purpose of the buttons.</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1418584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markers and labels in graphs is a good example. On the right I have added labels to show details.</a:t>
            </a:r>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3445084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when we look at the graph in black and white we can understand the graph on the right still thanks to its data labels, but the graph on the left is going to be very difficult to use. A good practice is to test any content in grey scale to be sure you are not relying on colour alone for meaning.</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4273287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another example in the case of a line graph. On the right I’ve made the graph use markers and dotted lines to differentiate the two lines.</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2071951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the difference clearly in grey scale. </a:t>
            </a:r>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3353647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6E6E6"/>
                </a:solidFill>
                <a:effectLst/>
                <a:latin typeface="Segoe UI" panose="020B0502040204020203" pitchFamily="34" charset="0"/>
              </a:rPr>
              <a:t>Power BI has a handy “show marker” feature you can turn on.</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2604101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as we continue thinking about “perceivable” [progress]</a:t>
            </a:r>
          </a:p>
          <a:p>
            <a:r>
              <a:rPr lang="en-GB" dirty="0"/>
              <a:t>take a look at these four text boxes. Does the text seem easy to read to you?</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3324439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expect these examples are much clearer. In these examples we’re using more contrast and text is legible. </a:t>
            </a:r>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2923558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Screen glare is an example of a situational impairment, and in the photo I’m sharing you can see how screen glare makes those earlier examples more difficult to read. </a:t>
            </a:r>
          </a:p>
          <a:p>
            <a:r>
              <a:rPr lang="en-GB" dirty="0"/>
              <a:t>{progress}</a:t>
            </a:r>
          </a:p>
          <a:p>
            <a:r>
              <a:rPr lang="en-GB" dirty="0"/>
              <a:t>Now we have the examples where the text has sufficient contrast. Although screen glare still makes it difficult to read I think most would agree that it is easier.</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36943903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rule of thumb is that light text on a dark background should be easier to read and conversely dark text on a light background is easy to read.</a:t>
            </a:r>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3630909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who I am</a:t>
            </a:r>
          </a:p>
          <a:p>
            <a:r>
              <a:rPr lang="en-GB" dirty="0"/>
              <a:t>[Progress]</a:t>
            </a:r>
          </a:p>
          <a:p>
            <a:r>
              <a:rPr lang="en-GB" dirty="0"/>
              <a:t>I’ve been learning about accessibility since 2018 and am slowly building up my knowledge.</a:t>
            </a:r>
          </a:p>
          <a:p>
            <a:r>
              <a:rPr lang="en-GB" dirty="0"/>
              <a:t>[Progress]</a:t>
            </a:r>
          </a:p>
          <a:p>
            <a:r>
              <a:rPr lang="en-GB" dirty="0"/>
              <a:t>But in terms of </a:t>
            </a:r>
            <a:r>
              <a:rPr lang="en-GB" dirty="0" err="1"/>
              <a:t>PowerBI</a:t>
            </a:r>
            <a:r>
              <a:rPr lang="en-GB" dirty="0"/>
              <a:t> I know nothing other than I have used one </a:t>
            </a:r>
            <a:r>
              <a:rPr lang="en-GB" dirty="0" err="1"/>
              <a:t>PowerBI</a:t>
            </a:r>
            <a:r>
              <a:rPr lang="en-GB" dirty="0"/>
              <a:t> report, so please keep that in mind and have patience with me. Having looked through the community on Teams, I’m in awe of your level of knowledge and community spirit.</a:t>
            </a:r>
          </a:p>
          <a:p>
            <a:r>
              <a:rPr lang="en-GB" dirty="0"/>
              <a:t>I’ve tried to make this presentation relevant to the </a:t>
            </a:r>
            <a:r>
              <a:rPr lang="en-GB" dirty="0" err="1"/>
              <a:t>PowerBI</a:t>
            </a:r>
            <a:r>
              <a:rPr lang="en-GB" dirty="0"/>
              <a:t> community, but it’s coming from a place of Power BI ignorance. I use one </a:t>
            </a:r>
            <a:r>
              <a:rPr lang="en-GB" dirty="0" err="1"/>
              <a:t>PowerBI</a:t>
            </a:r>
            <a:r>
              <a:rPr lang="en-GB" dirty="0"/>
              <a:t> report as an example, but this is not meant as criticism of those who made the report – it’s just the one report I have experience of using. </a:t>
            </a:r>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3502755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can get a bit more tricky when we look at specifics. Here are 9 text boxes of varying colours in three rows.</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1054118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top row, most would probably agree is hard to read</a:t>
            </a:r>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30195411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bottom row most would probably agree is easy to read.</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33623455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what about the middle row?</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947616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Arial" panose="020B0604020202020204" pitchFamily="34" charset="0"/>
              <a:buNone/>
            </a:pPr>
            <a:r>
              <a:rPr lang="en-GB" dirty="0"/>
              <a:t>The </a:t>
            </a:r>
            <a:r>
              <a:rPr lang="en-GB" dirty="0">
                <a:solidFill>
                  <a:schemeClr val="accent1"/>
                </a:solidFill>
              </a:rPr>
              <a:t>Web Content Accessibility Guidelines </a:t>
            </a:r>
            <a:r>
              <a:rPr lang="en-GB" dirty="0"/>
              <a:t>provide a method for us to ensure that </a:t>
            </a:r>
            <a:r>
              <a:rPr lang="en-GB" dirty="0">
                <a:solidFill>
                  <a:schemeClr val="accent3"/>
                </a:solidFill>
              </a:rPr>
              <a:t>when we use colour </a:t>
            </a:r>
            <a:r>
              <a:rPr lang="en-GB" dirty="0"/>
              <a:t>we can do so in a way that is </a:t>
            </a:r>
            <a:r>
              <a:rPr lang="en-GB" dirty="0">
                <a:solidFill>
                  <a:schemeClr val="accent2"/>
                </a:solidFill>
              </a:rPr>
              <a:t>accessible</a:t>
            </a:r>
            <a:r>
              <a:rPr lang="en-GB" dirty="0"/>
              <a:t>. It involves comparing the relative luminance of the text colour with the background colour. </a:t>
            </a:r>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23999444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result is a “contrast ratio” from 1:1 to 21:1. The higher the number the better. For text we should aim at least at 4.5:1 contrast ratio.</a:t>
            </a: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2842816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1041799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many sites online that can calculate contrast ratios, my favourite is who can use .com </a:t>
            </a:r>
          </a:p>
          <a:p>
            <a:endParaRPr lang="en-GB" dirty="0"/>
          </a:p>
          <a:p>
            <a:r>
              <a:rPr lang="en-GB" dirty="0"/>
              <a:t>The way they work is you paste in two colour codes and it tells you the contrast ratio. Usually these are “hex” codes. How do you know what the codes for your colours are?</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2283593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recommend using Microsoft’s free “</a:t>
            </a:r>
            <a:r>
              <a:rPr lang="en-GB" dirty="0" err="1"/>
              <a:t>PowerToys</a:t>
            </a:r>
            <a:r>
              <a:rPr lang="en-GB" dirty="0"/>
              <a:t>” suite of utilities.</a:t>
            </a:r>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41382859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has a very handy colour picker tool that you can turn on and then use by pressing a key combination.</a:t>
            </a:r>
          </a:p>
        </p:txBody>
      </p:sp>
      <p:sp>
        <p:nvSpPr>
          <p:cNvPr id="4" name="Slide Number Placeholder 3"/>
          <p:cNvSpPr>
            <a:spLocks noGrp="1"/>
          </p:cNvSpPr>
          <p:nvPr>
            <p:ph type="sldNum" sz="quarter" idx="5"/>
          </p:nvPr>
        </p:nvSpPr>
        <p:spPr/>
        <p:txBody>
          <a:bodyPr/>
          <a:lstStyle/>
          <a:p>
            <a:fld id="{E8519701-676E-4F07-A32D-24D1A11027A8}" type="slidenum">
              <a:rPr lang="en-GB" smtClean="0"/>
              <a:t>47</a:t>
            </a:fld>
            <a:endParaRPr lang="en-GB"/>
          </a:p>
        </p:txBody>
      </p:sp>
    </p:spTree>
    <p:extLst>
      <p:ext uri="{BB962C8B-B14F-4D97-AF65-F5344CB8AC3E}">
        <p14:creationId xmlns:p14="http://schemas.microsoft.com/office/powerpoint/2010/main" val="895216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is accessibility important? I’d like to open with something that Gareth Ford Williams recently said, Gareth was the head of accessibility at the BBC.</a:t>
            </a:r>
          </a:p>
          <a:p>
            <a:r>
              <a:rPr lang="en-GB" dirty="0"/>
              <a:t>{progress}</a:t>
            </a:r>
          </a:p>
          <a:p>
            <a:r>
              <a:rPr lang="en-GB" dirty="0"/>
              <a:t>No one is disabled</a:t>
            </a:r>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2375335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will tell you the html, </a:t>
            </a:r>
            <a:r>
              <a:rPr lang="en-GB" dirty="0" err="1"/>
              <a:t>rgb</a:t>
            </a:r>
            <a:r>
              <a:rPr lang="en-GB" dirty="0"/>
              <a:t> and </a:t>
            </a:r>
            <a:r>
              <a:rPr lang="en-GB" dirty="0" err="1"/>
              <a:t>hsl</a:t>
            </a:r>
            <a:r>
              <a:rPr lang="en-GB" dirty="0"/>
              <a:t> values for a colour that you select from on screen.</a:t>
            </a:r>
          </a:p>
        </p:txBody>
      </p:sp>
      <p:sp>
        <p:nvSpPr>
          <p:cNvPr id="4" name="Slide Number Placeholder 3"/>
          <p:cNvSpPr>
            <a:spLocks noGrp="1"/>
          </p:cNvSpPr>
          <p:nvPr>
            <p:ph type="sldNum" sz="quarter" idx="5"/>
          </p:nvPr>
        </p:nvSpPr>
        <p:spPr/>
        <p:txBody>
          <a:bodyPr/>
          <a:lstStyle/>
          <a:p>
            <a:fld id="{E8519701-676E-4F07-A32D-24D1A11027A8}" type="slidenum">
              <a:rPr lang="en-GB" smtClean="0"/>
              <a:t>48</a:t>
            </a:fld>
            <a:endParaRPr lang="en-GB"/>
          </a:p>
        </p:txBody>
      </p:sp>
    </p:spTree>
    <p:extLst>
      <p:ext uri="{BB962C8B-B14F-4D97-AF65-F5344CB8AC3E}">
        <p14:creationId xmlns:p14="http://schemas.microsoft.com/office/powerpoint/2010/main" val="590319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the contrast ratios you need to remember. </a:t>
            </a:r>
          </a:p>
          <a:p>
            <a:r>
              <a:rPr lang="en-GB" dirty="0"/>
              <a:t>[progress]</a:t>
            </a:r>
          </a:p>
          <a:p>
            <a:r>
              <a:rPr lang="en-GB" dirty="0"/>
              <a:t>For parts that don’t contain text, like icons or symbols, the colour of the icon should have a contrast ratio of 3:1 or higher to the background colour.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For text 4.5:1 is the minimum level of contrast.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There is also an enhanced guideline aiming at a minimum of 7:1 or higher. </a:t>
            </a:r>
          </a:p>
        </p:txBody>
      </p:sp>
      <p:sp>
        <p:nvSpPr>
          <p:cNvPr id="4" name="Slide Number Placeholder 3"/>
          <p:cNvSpPr>
            <a:spLocks noGrp="1"/>
          </p:cNvSpPr>
          <p:nvPr>
            <p:ph type="sldNum" sz="quarter" idx="5"/>
          </p:nvPr>
        </p:nvSpPr>
        <p:spPr/>
        <p:txBody>
          <a:bodyPr/>
          <a:lstStyle/>
          <a:p>
            <a:fld id="{E8519701-676E-4F07-A32D-24D1A11027A8}" type="slidenum">
              <a:rPr lang="en-GB" smtClean="0"/>
              <a:t>49</a:t>
            </a:fld>
            <a:endParaRPr lang="en-GB"/>
          </a:p>
        </p:txBody>
      </p:sp>
    </p:spTree>
    <p:extLst>
      <p:ext uri="{BB962C8B-B14F-4D97-AF65-F5344CB8AC3E}">
        <p14:creationId xmlns:p14="http://schemas.microsoft.com/office/powerpoint/2010/main" val="9682381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we go back to our nine examples, here you can see the contrast ratios. That middle row of examples were all below 4.5:1 and therefore should not be used for presenting text.</a:t>
            </a:r>
          </a:p>
        </p:txBody>
      </p:sp>
      <p:sp>
        <p:nvSpPr>
          <p:cNvPr id="4" name="Slide Number Placeholder 3"/>
          <p:cNvSpPr>
            <a:spLocks noGrp="1"/>
          </p:cNvSpPr>
          <p:nvPr>
            <p:ph type="sldNum" sz="quarter" idx="5"/>
          </p:nvPr>
        </p:nvSpPr>
        <p:spPr/>
        <p:txBody>
          <a:bodyPr/>
          <a:lstStyle/>
          <a:p>
            <a:fld id="{E8519701-676E-4F07-A32D-24D1A11027A8}" type="slidenum">
              <a:rPr lang="en-GB" smtClean="0"/>
              <a:t>50</a:t>
            </a:fld>
            <a:endParaRPr lang="en-GB"/>
          </a:p>
        </p:txBody>
      </p:sp>
    </p:spTree>
    <p:extLst>
      <p:ext uri="{BB962C8B-B14F-4D97-AF65-F5344CB8AC3E}">
        <p14:creationId xmlns:p14="http://schemas.microsoft.com/office/powerpoint/2010/main" val="27156671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saw a question in the </a:t>
            </a:r>
            <a:r>
              <a:rPr lang="en-GB" dirty="0" err="1"/>
              <a:t>PowerBI</a:t>
            </a:r>
            <a:r>
              <a:rPr lang="en-GB" dirty="0"/>
              <a:t> community about your json file.</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21341526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has a selection of colours from the University brand, and they have been assigned to different aspects of a </a:t>
            </a:r>
            <a:r>
              <a:rPr lang="en-GB" dirty="0" err="1"/>
              <a:t>PowerBI</a:t>
            </a:r>
            <a:r>
              <a:rPr lang="en-GB" dirty="0"/>
              <a:t> template.</a:t>
            </a:r>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26893564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analysed all of the </a:t>
            </a:r>
            <a:r>
              <a:rPr lang="en-GB" dirty="0" err="1"/>
              <a:t>colors</a:t>
            </a:r>
            <a:r>
              <a:rPr lang="en-GB" dirty="0"/>
              <a:t> and possible combinations in your JSON file. I shared the link in the chat earlier.</a:t>
            </a:r>
          </a:p>
          <a:p>
            <a:endParaRPr lang="en-GB" dirty="0"/>
          </a:p>
          <a:p>
            <a:r>
              <a:rPr lang="en-GB" dirty="0"/>
              <a:t>In the table G means it’s ok for graphical objects – the contrast is 3:1 or </a:t>
            </a:r>
            <a:r>
              <a:rPr lang="en-GB" dirty="0" err="1"/>
              <a:t>highter</a:t>
            </a:r>
            <a:endParaRPr lang="en-GB" dirty="0"/>
          </a:p>
          <a:p>
            <a:r>
              <a:rPr lang="en-GB" dirty="0"/>
              <a:t>AA means it’s ok for text or graphical objects  at 4.5:1 or higher</a:t>
            </a:r>
          </a:p>
          <a:p>
            <a:r>
              <a:rPr lang="en-GB" dirty="0"/>
              <a:t>AAA means it meets the enhanced level for text or graphical objects of 7:1 or higher.</a:t>
            </a:r>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18257920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picked out a few things to consider. Using the mobile view you can view tables for each colour, one at time.</a:t>
            </a:r>
          </a:p>
          <a:p>
            <a:endParaRPr lang="en-GB" dirty="0"/>
          </a:p>
          <a:p>
            <a:r>
              <a:rPr lang="en-GB" dirty="0"/>
              <a:t>This section is about the background colour. Only 6 colours used in the theme have a 4.5:1 contrast ratio or higher</a:t>
            </a:r>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41819791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colour used for titles, callouts, headers, and labels has good contrast with 11 of the other colours used, whilst the foreground colour only has sufficient contrast with 3 other colours in the theme.</a:t>
            </a:r>
          </a:p>
          <a:p>
            <a:endParaRPr lang="en-GB" dirty="0"/>
          </a:p>
          <a:p>
            <a:r>
              <a:rPr lang="en-GB" dirty="0"/>
              <a:t>Of course I don’t know the context of how these colours are used. I would suggest as a next step to consider what colour combinations are likely, for example will the data colours have labels and what colour is planned for those labels, then you might want to adjust the data colours until you have found shades that will have sufficient contrast.</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5971170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we’re going to consider some “operable” aspects, in particular using the keyboard.</a:t>
            </a:r>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62476170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 everyone will use a mouse or touch pad, so it’s important that we can use a keyboard to interact with </a:t>
            </a:r>
            <a:r>
              <a:rPr lang="en-GB" dirty="0" err="1"/>
              <a:t>PowerBI</a:t>
            </a:r>
            <a:r>
              <a:rPr lang="en-GB" dirty="0"/>
              <a:t> reports too. The Keyboard is also the interaction layer through which other assistive technologies like switch devices navigate pages.</a:t>
            </a:r>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8750980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until</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4268576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59</a:t>
            </a:fld>
            <a:endParaRPr lang="en-GB"/>
          </a:p>
        </p:txBody>
      </p:sp>
    </p:spTree>
    <p:extLst>
      <p:ext uri="{BB962C8B-B14F-4D97-AF65-F5344CB8AC3E}">
        <p14:creationId xmlns:p14="http://schemas.microsoft.com/office/powerpoint/2010/main" val="41045516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keyboard to navigate a webpage will typically involve using the tab key to move between links, and the enter key to select something, the space bar is used to perform an action, and the cursor keys move between radio buttons or list items.</a:t>
            </a:r>
          </a:p>
        </p:txBody>
      </p:sp>
      <p:sp>
        <p:nvSpPr>
          <p:cNvPr id="4" name="Slide Number Placeholder 3"/>
          <p:cNvSpPr>
            <a:spLocks noGrp="1"/>
          </p:cNvSpPr>
          <p:nvPr>
            <p:ph type="sldNum" sz="quarter" idx="5"/>
          </p:nvPr>
        </p:nvSpPr>
        <p:spPr/>
        <p:txBody>
          <a:bodyPr/>
          <a:lstStyle/>
          <a:p>
            <a:fld id="{E8519701-676E-4F07-A32D-24D1A11027A8}" type="slidenum">
              <a:rPr lang="en-GB" smtClean="0"/>
              <a:t>60</a:t>
            </a:fld>
            <a:endParaRPr lang="en-GB"/>
          </a:p>
        </p:txBody>
      </p:sp>
    </p:spTree>
    <p:extLst>
      <p:ext uri="{BB962C8B-B14F-4D97-AF65-F5344CB8AC3E}">
        <p14:creationId xmlns:p14="http://schemas.microsoft.com/office/powerpoint/2010/main" val="709998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672537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Further keyboard shortcuts are available for </a:t>
            </a:r>
            <a:r>
              <a:rPr lang="en-GB" dirty="0" err="1"/>
              <a:t>PowerBI</a:t>
            </a:r>
            <a:r>
              <a:rPr lang="en-GB" dirty="0"/>
              <a:t>, these are shown to keyboard users early when the start navigating a report.</a:t>
            </a:r>
          </a:p>
          <a:p>
            <a:endParaRPr lang="en-GB" dirty="0"/>
          </a:p>
          <a:p>
            <a:r>
              <a:rPr lang="en-GB" dirty="0"/>
              <a:t>More at https://docs.microsoft.com/en-us/power-bi/create-reports/desktop-accessibility-keyboard-shortcuts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2296483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of us will have only used a mouse or touchpad, and will be familiar with a screen that looks like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How effective would be if the mouse pointer was not visible?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1007121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Keyboard users don’t have a mouse pointer, but a “focus indicator” usually a box, appears around the element they have navigated to. Here is an example over a check box.</a:t>
            </a:r>
          </a:p>
          <a:p>
            <a:r>
              <a:rPr lang="en-GB" dirty="0"/>
              <a:t>[progress]</a:t>
            </a:r>
          </a:p>
          <a:p>
            <a:r>
              <a:rPr lang="en-GB" dirty="0"/>
              <a:t>Here is an example around a select menu.</a:t>
            </a:r>
          </a:p>
          <a:p>
            <a:r>
              <a:rPr lang="en-GB" dirty="0"/>
              <a:t>Both of these are fairly clear because the focus indicator is black and the background in these screenshots is white.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But here is a focus indicator around a dropdown menu. The background is a kind of turquoise blue. Now it’s less easy to see due to there being less contrast between the focus indicator and the background.</a:t>
            </a:r>
          </a:p>
          <a:p>
            <a:r>
              <a:rPr lang="en-GB" dirty="0"/>
              <a:t>[progress]</a:t>
            </a:r>
          </a:p>
          <a:p>
            <a:r>
              <a:rPr lang="en-GB" dirty="0"/>
              <a:t>It looks like you cannot set the colour of the focus indicator, it seems to be fixed to black, so be aware as you use colour in your </a:t>
            </a:r>
            <a:r>
              <a:rPr lang="en-GB" dirty="0" err="1"/>
              <a:t>PowerBI</a:t>
            </a:r>
            <a:r>
              <a:rPr lang="en-GB" dirty="0"/>
              <a:t> reports that if you use darker colours to fill in parts of your report it may make the focus indicator hard to see, so try to keep this in mind, maybe lighter background colours with dark text are better? </a:t>
            </a:r>
          </a:p>
          <a:p>
            <a:endParaRPr lang="en-GB" dirty="0"/>
          </a:p>
          <a:p>
            <a:r>
              <a:rPr lang="en-GB" dirty="0"/>
              <a:t>There is a feature in Edge to make the focus indicator EXTRA visible. I’ve put a link to this in the notes of the slide:</a:t>
            </a:r>
          </a:p>
          <a:p>
            <a:endParaRPr lang="en-GB" dirty="0"/>
          </a:p>
          <a:p>
            <a:r>
              <a:rPr lang="en-GB" dirty="0"/>
              <a:t>https://support.microsoft.com/en-us/microsoft-edge/accessibility-features-in-microsoft-edge-4c696192-338e-9465-b2cd-bd9b698ad19a#bkmk_high_visibility_outline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42362201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covered being able to see the focus indicator, the other consideration is that as you use the tab key to move around a report that you should be moved around in a logical sequence.</a:t>
            </a:r>
          </a:p>
          <a:p>
            <a:r>
              <a:rPr lang="en-GB" dirty="0"/>
              <a:t>[progress]</a:t>
            </a:r>
          </a:p>
          <a:p>
            <a:r>
              <a:rPr lang="en-GB" dirty="0"/>
              <a:t> I’m going to show you a video I recorded using the accessibility insights browser plugin, it will visualise where the focus is moving.</a:t>
            </a:r>
          </a:p>
          <a:p>
            <a:r>
              <a:rPr lang="en-GB" dirty="0"/>
              <a:t>[press play]</a:t>
            </a:r>
          </a:p>
          <a:p>
            <a:r>
              <a:rPr lang="en-GB" dirty="0"/>
              <a:t>It’s going to  start at the University logo, then the report title, then the academic year drop down as it continues the focus order does not </a:t>
            </a:r>
            <a:r>
              <a:rPr lang="en-GB"/>
              <a:t>appear particularly logical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3233569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E6E6E6"/>
                </a:solidFill>
                <a:effectLst/>
                <a:latin typeface="Segoe UI" panose="020B0502040204020203" pitchFamily="34" charset="0"/>
              </a:rPr>
              <a:t>Fortunately we can set the tab order in Power BI.</a:t>
            </a:r>
          </a:p>
          <a:p>
            <a:pPr algn="l"/>
            <a:endParaRPr lang="en-GB" b="0" i="0" dirty="0">
              <a:solidFill>
                <a:srgbClr val="E6E6E6"/>
              </a:solidFill>
              <a:effectLst/>
              <a:latin typeface="Segoe UI" panose="020B0502040204020203" pitchFamily="34" charset="0"/>
            </a:endParaRPr>
          </a:p>
          <a:p>
            <a:r>
              <a:rPr lang="en-GB" b="0" i="0" dirty="0">
                <a:solidFill>
                  <a:srgbClr val="E6E6E6"/>
                </a:solidFill>
                <a:effectLst/>
                <a:latin typeface="Segoe UI" panose="020B0502040204020203" pitchFamily="34" charset="0"/>
              </a:rPr>
              <a:t>In the </a:t>
            </a:r>
            <a:r>
              <a:rPr lang="en-GB" b="1" i="0" dirty="0">
                <a:solidFill>
                  <a:srgbClr val="E6E6E6"/>
                </a:solidFill>
                <a:effectLst/>
                <a:latin typeface="Segoe UI" panose="020B0502040204020203" pitchFamily="34" charset="0"/>
              </a:rPr>
              <a:t>Selection pane</a:t>
            </a:r>
            <a:r>
              <a:rPr lang="en-GB" b="0" i="0" dirty="0">
                <a:solidFill>
                  <a:srgbClr val="E6E6E6"/>
                </a:solidFill>
                <a:effectLst/>
                <a:latin typeface="Segoe UI" panose="020B0502040204020203" pitchFamily="34" charset="0"/>
              </a:rPr>
              <a:t>, selecting </a:t>
            </a:r>
            <a:r>
              <a:rPr lang="en-GB" b="1" i="0" dirty="0">
                <a:solidFill>
                  <a:srgbClr val="E6E6E6"/>
                </a:solidFill>
                <a:effectLst/>
                <a:latin typeface="Segoe UI" panose="020B0502040204020203" pitchFamily="34" charset="0"/>
              </a:rPr>
              <a:t>Tab order</a:t>
            </a:r>
            <a:r>
              <a:rPr lang="en-GB" b="0" i="0" dirty="0">
                <a:solidFill>
                  <a:srgbClr val="E6E6E6"/>
                </a:solidFill>
                <a:effectLst/>
                <a:latin typeface="Segoe UI" panose="020B0502040204020203" pitchFamily="34" charset="0"/>
              </a:rPr>
              <a:t> displays the current tab order for your report. You can select an object, then use the up and down arrow buttons to move the object in the hierarchy, or you can click and drag with the mouse. Selecting the number next to an object hides the object from the tab order. </a:t>
            </a:r>
          </a:p>
          <a:p>
            <a:endParaRPr lang="en-GB"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E6E6E6"/>
                </a:solidFill>
                <a:effectLst/>
                <a:latin typeface="Segoe UI" panose="020B0502040204020203" pitchFamily="34" charset="0"/>
              </a:rPr>
              <a:t>If you're including decorative shapes and images in your report, you should remove those from the tab order.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68</a:t>
            </a:fld>
            <a:endParaRPr lang="en-GB"/>
          </a:p>
        </p:txBody>
      </p:sp>
    </p:spTree>
    <p:extLst>
      <p:ext uri="{BB962C8B-B14F-4D97-AF65-F5344CB8AC3E}">
        <p14:creationId xmlns:p14="http://schemas.microsoft.com/office/powerpoint/2010/main" val="948232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we’re going to consider aspects of “understandable”.</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1100232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put links in our reports we should make it clear within the name of the link what will happen when we select it. This is useful for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3009841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Someone designs something</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27166063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those who can visually see a page, it’s common to scan over what you see without looking too much at the detail.</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4490834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Imagine that we visually scanned the links of a website and this is what we saw – it’s not clear where any of these links will take us.</a:t>
            </a:r>
          </a:p>
        </p:txBody>
      </p:sp>
      <p:sp>
        <p:nvSpPr>
          <p:cNvPr id="4" name="Slide Number Placeholder 3"/>
          <p:cNvSpPr>
            <a:spLocks noGrp="1"/>
          </p:cNvSpPr>
          <p:nvPr>
            <p:ph type="sldNum" sz="quarter" idx="5"/>
          </p:nvPr>
        </p:nvSpPr>
        <p:spPr/>
        <p:txBody>
          <a:bodyPr/>
          <a:lstStyle/>
          <a:p>
            <a:fld id="{E8519701-676E-4F07-A32D-24D1A11027A8}" type="slidenum">
              <a:rPr lang="en-GB" smtClean="0"/>
              <a:t>72</a:t>
            </a:fld>
            <a:endParaRPr lang="en-GB"/>
          </a:p>
        </p:txBody>
      </p:sp>
    </p:spTree>
    <p:extLst>
      <p:ext uri="{BB962C8B-B14F-4D97-AF65-F5344CB8AC3E}">
        <p14:creationId xmlns:p14="http://schemas.microsoft.com/office/powerpoint/2010/main" val="12869939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to read the surrounding text to understand the purpose of these links.</a:t>
            </a:r>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38856814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if we write descriptive links, we can much more easily scan the page and find what we want.</a:t>
            </a:r>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9523104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Without having to read the surrounding text.</a:t>
            </a:r>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12383805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even more the case for those who use screen readers. An analogue for that visual scanning is that screen readers can generate a list of links on a page. But if the links say “click here” or “read more” that’s not useful.</a:t>
            </a:r>
          </a:p>
          <a:p>
            <a:r>
              <a:rPr lang="en-GB" dirty="0"/>
              <a:t>[progress]</a:t>
            </a:r>
          </a:p>
          <a:p>
            <a:r>
              <a:rPr lang="en-GB" dirty="0"/>
              <a:t>In comparison in this example each of the links is unique and is understandable in isolation.</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76</a:t>
            </a:fld>
            <a:endParaRPr lang="en-GB"/>
          </a:p>
        </p:txBody>
      </p:sp>
    </p:spTree>
    <p:extLst>
      <p:ext uri="{BB962C8B-B14F-4D97-AF65-F5344CB8AC3E}">
        <p14:creationId xmlns:p14="http://schemas.microsoft.com/office/powerpoint/2010/main" val="27218792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also important to underline your links, don’t rely on the colour of the link alone to express the meaning that something is a link, just underline it.</a:t>
            </a:r>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34913941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two examples. In both cases the word “here” is underlined.</a:t>
            </a:r>
          </a:p>
          <a:p>
            <a:endParaRPr lang="en-GB" dirty="0"/>
          </a:p>
          <a:p>
            <a:r>
              <a:rPr lang="en-GB" dirty="0"/>
              <a:t>Now that you know not everyone uses a mouse, you know not everyone will be “clicking”. You may have noticed I try to say the word “select” rather than click.</a:t>
            </a:r>
          </a:p>
          <a:p>
            <a:endParaRPr lang="en-GB" dirty="0"/>
          </a:p>
          <a:p>
            <a:r>
              <a:rPr lang="en-GB" dirty="0"/>
              <a:t>We could rewrite the first link to “Email the Data Analytics and Insight team”. </a:t>
            </a:r>
          </a:p>
          <a:p>
            <a:endParaRPr lang="en-GB" dirty="0"/>
          </a:p>
          <a:p>
            <a:r>
              <a:rPr lang="en-GB" dirty="0"/>
              <a:t>We could rewrite the link on the right to “Visit the Data Analytics and Insight SharePoint site”.</a:t>
            </a:r>
          </a:p>
          <a:p>
            <a:endParaRPr lang="en-GB" dirty="0"/>
          </a:p>
          <a:p>
            <a:r>
              <a:rPr lang="en-GB" dirty="0"/>
              <a:t>You might also have noticed that the text in these boxes is </a:t>
            </a:r>
            <a:r>
              <a:rPr lang="en-GB" dirty="0" err="1"/>
              <a:t>center</a:t>
            </a:r>
            <a:r>
              <a:rPr lang="en-GB" dirty="0"/>
              <a:t> aligned.</a:t>
            </a:r>
          </a:p>
        </p:txBody>
      </p:sp>
      <p:sp>
        <p:nvSpPr>
          <p:cNvPr id="4" name="Slide Number Placeholder 3"/>
          <p:cNvSpPr>
            <a:spLocks noGrp="1"/>
          </p:cNvSpPr>
          <p:nvPr>
            <p:ph type="sldNum" sz="quarter" idx="5"/>
          </p:nvPr>
        </p:nvSpPr>
        <p:spPr/>
        <p:txBody>
          <a:bodyPr/>
          <a:lstStyle/>
          <a:p>
            <a:fld id="{E8519701-676E-4F07-A32D-24D1A11027A8}" type="slidenum">
              <a:rPr lang="en-GB" smtClean="0"/>
              <a:t>78</a:t>
            </a:fld>
            <a:endParaRPr lang="en-GB"/>
          </a:p>
        </p:txBody>
      </p:sp>
    </p:spTree>
    <p:extLst>
      <p:ext uri="{BB962C8B-B14F-4D97-AF65-F5344CB8AC3E}">
        <p14:creationId xmlns:p14="http://schemas.microsoft.com/office/powerpoint/2010/main" val="11899033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text will run over more than one line I recommend you avoid centre aligning text.  </a:t>
            </a:r>
          </a:p>
          <a:p>
            <a:endParaRPr lang="en-GB" dirty="0"/>
          </a:p>
          <a:p>
            <a:r>
              <a:rPr lang="en-GB" dirty="0"/>
              <a:t>Compare the passage on the left with the passage on the right. I have marked where each line begins. By left aligning the text we make it much more readable. This benefits everyone in terms of readability and reading speed but can particularly help readers with dyslexia.</a:t>
            </a:r>
          </a:p>
        </p:txBody>
      </p:sp>
      <p:sp>
        <p:nvSpPr>
          <p:cNvPr id="4" name="Slide Number Placeholder 3"/>
          <p:cNvSpPr>
            <a:spLocks noGrp="1"/>
          </p:cNvSpPr>
          <p:nvPr>
            <p:ph type="sldNum" sz="quarter" idx="5"/>
          </p:nvPr>
        </p:nvSpPr>
        <p:spPr/>
        <p:txBody>
          <a:bodyPr/>
          <a:lstStyle/>
          <a:p>
            <a:fld id="{E8519701-676E-4F07-A32D-24D1A11027A8}" type="slidenum">
              <a:rPr lang="en-GB" smtClean="0"/>
              <a:t>79</a:t>
            </a:fld>
            <a:endParaRPr lang="en-GB"/>
          </a:p>
        </p:txBody>
      </p:sp>
    </p:spTree>
    <p:extLst>
      <p:ext uri="{BB962C8B-B14F-4D97-AF65-F5344CB8AC3E}">
        <p14:creationId xmlns:p14="http://schemas.microsoft.com/office/powerpoint/2010/main" val="6417037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finish with a few tips that might be obvious but are worth mentioning. These are all taken from Microsoft's very useful accessibility guide for </a:t>
            </a:r>
            <a:r>
              <a:rPr lang="en-GB" dirty="0" err="1"/>
              <a:t>PowerBI</a:t>
            </a:r>
            <a:r>
              <a:rPr lang="en-GB" dirty="0"/>
              <a:t> reports.</a:t>
            </a:r>
          </a:p>
          <a:p>
            <a:r>
              <a:rPr lang="en-GB" dirty="0"/>
              <a:t>[progress]</a:t>
            </a:r>
          </a:p>
          <a:p>
            <a:r>
              <a:rPr lang="en-GB" dirty="0"/>
              <a:t>We should try to avoid jargon or acronyms.</a:t>
            </a:r>
          </a:p>
          <a:p>
            <a:r>
              <a:rPr lang="en-GB" dirty="0"/>
              <a:t>[progress]</a:t>
            </a:r>
          </a:p>
          <a:p>
            <a:r>
              <a:rPr lang="en-GB" dirty="0"/>
              <a:t>As you can see in this example CY has been expanded to Current Year. I've noticed that some of our </a:t>
            </a:r>
            <a:r>
              <a:rPr lang="en-GB" dirty="0" err="1"/>
              <a:t>PowerBI</a:t>
            </a:r>
            <a:r>
              <a:rPr lang="en-GB" dirty="0"/>
              <a:t> reports have an explanation page which looks to be a nice way to add this kind of information in complex reports.</a:t>
            </a:r>
          </a:p>
          <a:p>
            <a:r>
              <a:rPr lang="en-GB" dirty="0"/>
              <a:t>[progress]</a:t>
            </a:r>
          </a:p>
          <a:p>
            <a:r>
              <a:rPr lang="en-GB" dirty="0"/>
              <a:t>We should aim to include titles, axis details, and data labels.</a:t>
            </a:r>
          </a:p>
          <a:p>
            <a:r>
              <a:rPr lang="en-GB" dirty="0"/>
              <a:t>[progress]</a:t>
            </a:r>
          </a:p>
          <a:p>
            <a:r>
              <a:rPr lang="en-GB" dirty="0"/>
              <a:t>In this example the horizontal and vertical axis labels have been added, as well as data labels for the line graph.</a:t>
            </a:r>
          </a:p>
          <a:p>
            <a:r>
              <a:rPr lang="en-GB" dirty="0"/>
              <a:t>[progress]</a:t>
            </a:r>
          </a:p>
          <a:p>
            <a:r>
              <a:rPr lang="en-GB" dirty="0"/>
              <a:t>And when we add the data labels we should take care when positioning them in this example it isn't clear which labels refer to which graph.</a:t>
            </a:r>
          </a:p>
          <a:p>
            <a:r>
              <a:rPr lang="en-GB" dirty="0"/>
              <a:t>[progress]</a:t>
            </a:r>
          </a:p>
          <a:p>
            <a:r>
              <a:rPr lang="en-GB" dirty="0"/>
              <a:t>In this version the labels for one line have been set to show above the line, and for the other line the labels are below.</a:t>
            </a:r>
          </a:p>
          <a:p>
            <a:r>
              <a:rPr lang="en-GB" dirty="0"/>
              <a:t>Note also the way that one line is dotted, and the other solid, to help differentiate them.</a:t>
            </a:r>
          </a:p>
        </p:txBody>
      </p:sp>
      <p:sp>
        <p:nvSpPr>
          <p:cNvPr id="4" name="Slide Number Placeholder 3"/>
          <p:cNvSpPr>
            <a:spLocks noGrp="1"/>
          </p:cNvSpPr>
          <p:nvPr>
            <p:ph type="sldNum" sz="quarter" idx="5"/>
          </p:nvPr>
        </p:nvSpPr>
        <p:spPr/>
        <p:txBody>
          <a:bodyPr/>
          <a:lstStyle/>
          <a:p>
            <a:fld id="{E8519701-676E-4F07-A32D-24D1A11027A8}" type="slidenum">
              <a:rPr lang="en-GB" smtClean="0"/>
              <a:t>80</a:t>
            </a:fld>
            <a:endParaRPr lang="en-GB"/>
          </a:p>
        </p:txBody>
      </p:sp>
    </p:spTree>
    <p:extLst>
      <p:ext uri="{BB962C8B-B14F-4D97-AF65-F5344CB8AC3E}">
        <p14:creationId xmlns:p14="http://schemas.microsoft.com/office/powerpoint/2010/main" val="1522013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t>that does not consider their needs.</a:t>
            </a:r>
          </a:p>
          <a:p>
            <a:endParaRPr lang="en-GB" sz="1200" dirty="0"/>
          </a:p>
          <a:p>
            <a:r>
              <a:rPr lang="en-GB" sz="1200" dirty="0"/>
              <a:t>Keep this in mind whilst designing </a:t>
            </a:r>
            <a:r>
              <a:rPr lang="en-GB" sz="1200" dirty="0" err="1"/>
              <a:t>PowerBI</a:t>
            </a:r>
            <a:r>
              <a:rPr lang="en-GB" sz="1200" dirty="0"/>
              <a:t> reports, how can we make sure we’re not putting up barriers that prevent someone from getting the most out of our work?</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255928427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heading to our conclusion</a:t>
            </a:r>
          </a:p>
        </p:txBody>
      </p:sp>
      <p:sp>
        <p:nvSpPr>
          <p:cNvPr id="4" name="Slide Number Placeholder 3"/>
          <p:cNvSpPr>
            <a:spLocks noGrp="1"/>
          </p:cNvSpPr>
          <p:nvPr>
            <p:ph type="sldNum" sz="quarter" idx="5"/>
          </p:nvPr>
        </p:nvSpPr>
        <p:spPr/>
        <p:txBody>
          <a:bodyPr/>
          <a:lstStyle/>
          <a:p>
            <a:fld id="{E8519701-676E-4F07-A32D-24D1A11027A8}" type="slidenum">
              <a:rPr lang="en-GB" smtClean="0"/>
              <a:t>81</a:t>
            </a:fld>
            <a:endParaRPr lang="en-GB"/>
          </a:p>
        </p:txBody>
      </p:sp>
    </p:spTree>
    <p:extLst>
      <p:ext uri="{BB962C8B-B14F-4D97-AF65-F5344CB8AC3E}">
        <p14:creationId xmlns:p14="http://schemas.microsoft.com/office/powerpoint/2010/main" val="455437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Microsoft provides a free browser based tool for accessibility testing. There are many similar tools, I like this one because the interface is fairly clear. You can use to run a “fast pass” on your </a:t>
            </a:r>
            <a:r>
              <a:rPr lang="en-GB" dirty="0" err="1"/>
              <a:t>powerbi</a:t>
            </a:r>
            <a:r>
              <a:rPr lang="en-GB" dirty="0"/>
              <a:t> report.</a:t>
            </a:r>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38873076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will point out lots of issues that may be false-positives and are definitely not something you can do anything about, but the colour contrast checks are useful. </a:t>
            </a:r>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419741165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set a filter to only show certain issues</a:t>
            </a:r>
          </a:p>
          <a:p>
            <a:r>
              <a:rPr lang="en-GB" dirty="0"/>
              <a:t>[progress]</a:t>
            </a:r>
          </a:p>
          <a:p>
            <a:r>
              <a:rPr lang="en-GB" dirty="0"/>
              <a:t>It will explain the details, in this case insufficient contrast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show you where on the report this issue occurs. </a:t>
            </a:r>
          </a:p>
          <a:p>
            <a:r>
              <a:rPr lang="en-GB" dirty="0"/>
              <a:t>You might find this is too verbose or confusing, but some may find it useful.</a:t>
            </a:r>
          </a:p>
        </p:txBody>
      </p:sp>
      <p:sp>
        <p:nvSpPr>
          <p:cNvPr id="4" name="Slide Number Placeholder 3"/>
          <p:cNvSpPr>
            <a:spLocks noGrp="1"/>
          </p:cNvSpPr>
          <p:nvPr>
            <p:ph type="sldNum" sz="quarter" idx="5"/>
          </p:nvPr>
        </p:nvSpPr>
        <p:spPr/>
        <p:txBody>
          <a:bodyPr/>
          <a:lstStyle/>
          <a:p>
            <a:fld id="{E8519701-676E-4F07-A32D-24D1A11027A8}" type="slidenum">
              <a:rPr lang="en-GB" smtClean="0"/>
              <a:t>84</a:t>
            </a:fld>
            <a:endParaRPr lang="en-GB"/>
          </a:p>
        </p:txBody>
      </p:sp>
    </p:spTree>
    <p:extLst>
      <p:ext uri="{BB962C8B-B14F-4D97-AF65-F5344CB8AC3E}">
        <p14:creationId xmlns:p14="http://schemas.microsoft.com/office/powerpoint/2010/main" val="40307536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next steps I would recommend making contact with the disability staff network and ask about their experiences with </a:t>
            </a:r>
            <a:r>
              <a:rPr lang="en-GB" dirty="0" err="1"/>
              <a:t>PowerBI</a:t>
            </a:r>
            <a:r>
              <a:rPr lang="en-GB" dirty="0"/>
              <a:t>. In the past some members of this group have offered to help test things and give feedback.</a:t>
            </a:r>
          </a:p>
          <a:p>
            <a:endParaRPr lang="en-GB" dirty="0"/>
          </a:p>
          <a:p>
            <a:r>
              <a:rPr lang="en-GB" dirty="0"/>
              <a:t>https://sotonac.sharepoint.com/teams/UoSDisabilityStaffNetwork</a:t>
            </a:r>
          </a:p>
        </p:txBody>
      </p:sp>
      <p:sp>
        <p:nvSpPr>
          <p:cNvPr id="4" name="Slide Number Placeholder 3"/>
          <p:cNvSpPr>
            <a:spLocks noGrp="1"/>
          </p:cNvSpPr>
          <p:nvPr>
            <p:ph type="sldNum" sz="quarter" idx="5"/>
          </p:nvPr>
        </p:nvSpPr>
        <p:spPr/>
        <p:txBody>
          <a:bodyPr/>
          <a:lstStyle/>
          <a:p>
            <a:fld id="{E8519701-676E-4F07-A32D-24D1A11027A8}" type="slidenum">
              <a:rPr lang="en-GB" smtClean="0"/>
              <a:t>85</a:t>
            </a:fld>
            <a:endParaRPr lang="en-GB"/>
          </a:p>
        </p:txBody>
      </p:sp>
    </p:spTree>
    <p:extLst>
      <p:ext uri="{BB962C8B-B14F-4D97-AF65-F5344CB8AC3E}">
        <p14:creationId xmlns:p14="http://schemas.microsoft.com/office/powerpoint/2010/main" val="282641508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interested in learning more I collate my accessibility presentations and blog posts on my website. I always include a very large bibliography of links and resources for each one. </a:t>
            </a:r>
          </a:p>
          <a:p>
            <a:r>
              <a:rPr lang="en-GB" dirty="0"/>
              <a:t>[progress]</a:t>
            </a:r>
          </a:p>
          <a:p>
            <a:r>
              <a:rPr lang="en-GB" dirty="0"/>
              <a:t>And our Accessibility Community of Practice is open to all. This year it has been difficult to keep momentum because we don’t have any volunteers to produce peer tutorials, but you can view our recording and be the first to hear about forthcoming plans to re-animate the community over the next months.</a:t>
            </a:r>
          </a:p>
          <a:p>
            <a:endParaRPr lang="en-GB" dirty="0"/>
          </a:p>
          <a:p>
            <a:r>
              <a:rPr lang="en-GB" dirty="0"/>
              <a:t>https://matthewdeeprose.github.io/</a:t>
            </a:r>
          </a:p>
          <a:p>
            <a:r>
              <a:rPr lang="en-GB" dirty="0"/>
              <a:t>https://teams.microsoft.com/l/team/19%3af18e35da49dc4361ad6b06cc94b70234%40thread.tacv2/conversations?groupId=0b49ec6f-66f9-4795-bc19-e5430ae979a9&amp;tenantId=4a5378f9-29f4-4d3e-be89-669d03ada9d8</a:t>
            </a:r>
          </a:p>
        </p:txBody>
      </p:sp>
      <p:sp>
        <p:nvSpPr>
          <p:cNvPr id="4" name="Slide Number Placeholder 3"/>
          <p:cNvSpPr>
            <a:spLocks noGrp="1"/>
          </p:cNvSpPr>
          <p:nvPr>
            <p:ph type="sldNum" sz="quarter" idx="5"/>
          </p:nvPr>
        </p:nvSpPr>
        <p:spPr/>
        <p:txBody>
          <a:bodyPr/>
          <a:lstStyle/>
          <a:p>
            <a:fld id="{E8519701-676E-4F07-A32D-24D1A11027A8}" type="slidenum">
              <a:rPr lang="en-GB" smtClean="0"/>
              <a:t>86</a:t>
            </a:fld>
            <a:endParaRPr lang="en-GB"/>
          </a:p>
        </p:txBody>
      </p:sp>
    </p:spTree>
    <p:extLst>
      <p:ext uri="{BB962C8B-B14F-4D97-AF65-F5344CB8AC3E}">
        <p14:creationId xmlns:p14="http://schemas.microsoft.com/office/powerpoint/2010/main" val="23040348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we’ve covered a lot in this session, and I hope  you’ve found at least some of it relevant and useful, even though I don’t know anything about </a:t>
            </a:r>
            <a:r>
              <a:rPr lang="en-GB" dirty="0" err="1"/>
              <a:t>PowerBI</a:t>
            </a:r>
            <a:r>
              <a:rPr lang="en-GB" dirty="0"/>
              <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rPr>
              <a:t>This is the start, we can continue the conversation in teams and in follow-up community sessions, I may not have the answers but I have a big network of contacts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87</a:t>
            </a:fld>
            <a:endParaRPr lang="en-GB"/>
          </a:p>
        </p:txBody>
      </p:sp>
    </p:spTree>
    <p:extLst>
      <p:ext uri="{BB962C8B-B14F-4D97-AF65-F5344CB8AC3E}">
        <p14:creationId xmlns:p14="http://schemas.microsoft.com/office/powerpoint/2010/main" val="13052021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slide deck has links to follow up resources to check out, and I posted more in the </a:t>
            </a:r>
            <a:r>
              <a:rPr lang="en-GB"/>
              <a:t>chat earlier.</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88</a:t>
            </a:fld>
            <a:endParaRPr lang="en-GB"/>
          </a:p>
        </p:txBody>
      </p:sp>
    </p:spTree>
    <p:extLst>
      <p:ext uri="{BB962C8B-B14F-4D97-AF65-F5344CB8AC3E}">
        <p14:creationId xmlns:p14="http://schemas.microsoft.com/office/powerpoint/2010/main" val="16800701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now I can try to answer any questions you have.</a:t>
            </a:r>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1577116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linkClick r:id="rId3"/>
              </a:rPr>
              <a:t>You may have seen this illustration from Microsoft Design before. </a:t>
            </a:r>
          </a:p>
          <a:p>
            <a:r>
              <a:rPr lang="en-GB" dirty="0">
                <a:hlinkClick r:id="rId3"/>
              </a:rPr>
              <a:t>While Almost 1/5 of UK adults have a disability</a:t>
            </a:r>
            <a:r>
              <a:rPr lang="en-GB" dirty="0"/>
              <a:t> all of us will be affected by temporary impairments like a broken arm, or a migraine, and frequently we will encounter situational impairments such as trying to read what is on a screen whilst experiencing screen glare.</a:t>
            </a:r>
          </a:p>
          <a:p>
            <a:endParaRPr lang="en-GB" dirty="0"/>
          </a:p>
          <a:p>
            <a:endParaRPr lang="en-GB" dirty="0"/>
          </a:p>
          <a:p>
            <a:r>
              <a:rPr lang="en-GB" dirty="0"/>
              <a:t>1/12 men are colour blind</a:t>
            </a:r>
          </a:p>
          <a:p>
            <a:r>
              <a:rPr lang="en-GB" dirty="0"/>
              <a:t>74% of people in the UK either wear corrective eyewear or have had laser eye surgery to help them see better.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51851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Ensuring our content meets accessibility guidelines makes it better.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top frustrations that users report when using the web map to accessibility issues.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https://a11y-collective.com/blog/blind-people-dont-visit-my-website/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704780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r>
              <a:rPr lang="en-US"/>
              <a:t>Click icon to add picture</a:t>
            </a:r>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r>
              <a:rPr lang="en-US"/>
              <a:t>Click icon to add picture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r>
              <a:rPr lang="en-US"/>
              <a:t>Click icon to add SmartArt graphic</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Matthew Deeprose</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dirty="0"/>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dirty="0"/>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1pPr>
              <a:defRPr>
                <a:solidFill>
                  <a:schemeClr val="accent5"/>
                </a:solidFill>
              </a:defRPr>
            </a:lvl1pPr>
            <a:lvl2pPr>
              <a:lnSpc>
                <a:spcPct val="100000"/>
              </a:lnSpc>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lvl1pPr>
              <a:defRPr>
                <a:solidFill>
                  <a:schemeClr val="accent5"/>
                </a:solidFill>
              </a:defRPr>
            </a:lvl1pPr>
          </a:lstStyle>
          <a:p>
            <a:r>
              <a:rPr lang="en-US"/>
              <a:t>Click to edit Master title style</a:t>
            </a:r>
            <a:endParaRPr lang="en-GB" dirty="0"/>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Matthew Deeprose</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solidFill>
                  <a:schemeClr val="bg1"/>
                </a:solidFill>
              </a:defRPr>
            </a:lvl1pPr>
            <a:lvl2pPr>
              <a:lnSpc>
                <a:spcPct val="100000"/>
              </a:lnSpc>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solidFill>
                  <a:schemeClr val="bg1"/>
                </a:solidFill>
              </a:defRPr>
            </a:lvl1pPr>
            <a:lvl2pPr>
              <a:lnSpc>
                <a:spcPct val="100000"/>
              </a:lnSpc>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1pPr>
              <a:defRPr>
                <a:solidFill>
                  <a:schemeClr val="accent5"/>
                </a:solidFill>
              </a:defRPr>
            </a:lvl1pPr>
            <a:lvl2pPr>
              <a:lnSpc>
                <a:spcPct val="100000"/>
              </a:lnSpc>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2.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docs.microsoft.com/en-gb/power-bi/create-reports/desktop-accessibility-creating-reports" TargetMode="Externa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hyperlink" Target="https://developer.chrome.com/blog/new-in-devtools-83/#vision-deficiencie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docs.microsoft.com/en-gb/power-bi/create-reports/desktop-accessibility-creating-repor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bilitynet.org.uk/blog/visual-impairment-and-computing-common-questions" TargetMode="External"/><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hyperlink" Target="https://24ways.org/2012/colour-accessibility/" TargetMode="External"/><Relationship Id="rId5" Type="http://schemas.openxmlformats.org/officeDocument/2006/relationships/hyperlink" Target="https://en.wikipedia.org/wiki/Color_blindness" TargetMode="External"/><Relationship Id="rId4" Type="http://schemas.openxmlformats.org/officeDocument/2006/relationships/hyperlink" Target="http://www.colourblindawareness.org/colour-blindnes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8.xml"/><Relationship Id="rId1" Type="http://schemas.openxmlformats.org/officeDocument/2006/relationships/slideLayout" Target="../slideLayouts/slideLayout30.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hyperlink" Target="https://www.24a11y.com/2019/color-theory-and-contrast-ratios/" TargetMode="External"/><Relationship Id="rId5" Type="http://schemas.openxmlformats.org/officeDocument/2006/relationships/hyperlink" Target="https://planetcalc.com/7779/" TargetMode="Externa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hyperlink" Target="https://whocanuse.com/" TargetMode="External"/><Relationship Id="rId7"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8.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hyperlink" Target="https://twitter.com/coreyginnivan"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hyperlink" Target="https://github.com/microsoft/PowerToys/release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8.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15.xml"/><Relationship Id="rId5" Type="http://schemas.openxmlformats.org/officeDocument/2006/relationships/image" Target="../media/image60.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hyperlink" Target="https://go.soton.ac.uk/pbi1"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go.soton.ac.uk/pbi1"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hyperlink" Target="https://go.soton.ac.uk/pbi1" TargetMode="Externa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docs.microsoft.com/en-gb/power-bi/create-reports/desktop-accessibility-creating-report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85.svg"/><Relationship Id="rId4" Type="http://schemas.openxmlformats.org/officeDocument/2006/relationships/image" Target="../media/image84.png"/></Relationships>
</file>

<file path=ppt/slides/_rels/slide6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4.xml"/><Relationship Id="rId5" Type="http://schemas.openxmlformats.org/officeDocument/2006/relationships/image" Target="../media/image88.pn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9.png"/><Relationship Id="rId4"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docs.microsoft.com/en-gb/power-bi/create-reports/desktop-accessibility-creating-reports" TargetMode="Externa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reae.aa/"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hyperlink" Target="http://www.asrfasfa.com/" TargetMode="External"/><Relationship Id="rId4" Type="http://schemas.openxmlformats.org/officeDocument/2006/relationships/hyperlink" Target="http://www.asfasfas.q/"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www.reae.aa/"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hyperlink" Target="http://www.asrfasfa.com/" TargetMode="External"/><Relationship Id="rId4" Type="http://schemas.openxmlformats.org/officeDocument/2006/relationships/hyperlink" Target="http://www.asfasfas.q/"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www.asasfa.c/"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hyperlink" Target="http://www.a25rf.c/" TargetMode="External"/><Relationship Id="rId4" Type="http://schemas.openxmlformats.org/officeDocument/2006/relationships/hyperlink" Target="http://www.sotasf.a/"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www.asasfa.c/"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hyperlink" Target="http://www.a25rf.c/" TargetMode="External"/><Relationship Id="rId4" Type="http://schemas.openxmlformats.org/officeDocument/2006/relationships/hyperlink" Target="http://www.sotasf.a/"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7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hyperlink" Target="https://docs.microsoft.com/en-gb/power-bi/create-reports/desktop-accessibility-creating-reports"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08.png"/><Relationship Id="rId5" Type="http://schemas.openxmlformats.org/officeDocument/2006/relationships/diagramQuickStyle" Target="../diagrams/quickStyle5.xml"/><Relationship Id="rId10" Type="http://schemas.openxmlformats.org/officeDocument/2006/relationships/image" Target="../media/image107.png"/><Relationship Id="rId4" Type="http://schemas.openxmlformats.org/officeDocument/2006/relationships/diagramLayout" Target="../diagrams/layout5.xml"/><Relationship Id="rId9" Type="http://schemas.openxmlformats.org/officeDocument/2006/relationships/image" Target="../media/image10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1.xml"/><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8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117.jp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8" Type="http://schemas.openxmlformats.org/officeDocument/2006/relationships/hyperlink" Target="https://datasavvy.me/2018/06/06/power-bi-report-accessibility-checklist/" TargetMode="External"/><Relationship Id="rId3" Type="http://schemas.openxmlformats.org/officeDocument/2006/relationships/hyperlink" Target="https://docs.microsoft.com/en-us/power-bi/create-reports/desktop-accessibility-overview" TargetMode="External"/><Relationship Id="rId7" Type="http://schemas.openxmlformats.org/officeDocument/2006/relationships/hyperlink" Target="https://datasavvy.me/2018/02/06/power-bi-screen-reader-accessibility/" TargetMode="External"/><Relationship Id="rId2" Type="http://schemas.openxmlformats.org/officeDocument/2006/relationships/notesSlide" Target="../notesSlides/notesSlide77.xml"/><Relationship Id="rId1" Type="http://schemas.openxmlformats.org/officeDocument/2006/relationships/slideLayout" Target="../slideLayouts/slideLayout3.xml"/><Relationship Id="rId6" Type="http://schemas.openxmlformats.org/officeDocument/2006/relationships/hyperlink" Target="https://docs.microsoft.com/en-us/power-bi/create-reports/desktop-accessibility-keyboard-shortcuts" TargetMode="External"/><Relationship Id="rId5" Type="http://schemas.openxmlformats.org/officeDocument/2006/relationships/hyperlink" Target="https://datasavvy.me/2020/09/17/stop-letting-accessibility-be-optional-in-your-power-bi-reports/" TargetMode="External"/><Relationship Id="rId4" Type="http://schemas.openxmlformats.org/officeDocument/2006/relationships/hyperlink" Target="https://chrome.google.com/webstore/detail/powbility/bmanlgpbndmocagmlfhnklacianjjbbe" TargetMode="External"/><Relationship Id="rId9" Type="http://schemas.openxmlformats.org/officeDocument/2006/relationships/hyperlink" Target="https://accessibilityinsights.io/docs/en/web/overview/"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3EF0-AC4B-4E73-9AFD-9953E8438958}"/>
              </a:ext>
            </a:extLst>
          </p:cNvPr>
          <p:cNvSpPr>
            <a:spLocks noGrp="1"/>
          </p:cNvSpPr>
          <p:nvPr>
            <p:ph type="ctrTitle"/>
          </p:nvPr>
        </p:nvSpPr>
        <p:spPr>
          <a:xfrm>
            <a:off x="1524000" y="1794152"/>
            <a:ext cx="9144000" cy="1383388"/>
          </a:xfrm>
        </p:spPr>
        <p:txBody>
          <a:bodyPr/>
          <a:lstStyle/>
          <a:p>
            <a:r>
              <a:rPr lang="en-GB" dirty="0">
                <a:solidFill>
                  <a:schemeClr val="accent1"/>
                </a:solidFill>
              </a:rPr>
              <a:t>Accessibility and </a:t>
            </a:r>
            <a:r>
              <a:rPr lang="en-GB" dirty="0" err="1">
                <a:solidFill>
                  <a:schemeClr val="accent1"/>
                </a:solidFill>
              </a:rPr>
              <a:t>PowerBI</a:t>
            </a:r>
            <a:endParaRPr lang="en-GB" dirty="0">
              <a:solidFill>
                <a:schemeClr val="accent1"/>
              </a:solidFill>
            </a:endParaRPr>
          </a:p>
        </p:txBody>
      </p:sp>
      <p:sp>
        <p:nvSpPr>
          <p:cNvPr id="3" name="Subtitle 2">
            <a:extLst>
              <a:ext uri="{FF2B5EF4-FFF2-40B4-BE49-F238E27FC236}">
                <a16:creationId xmlns:a16="http://schemas.microsoft.com/office/drawing/2014/main" id="{87539401-9608-4F02-ADB2-162F2491844D}"/>
              </a:ext>
            </a:extLst>
          </p:cNvPr>
          <p:cNvSpPr>
            <a:spLocks noGrp="1"/>
          </p:cNvSpPr>
          <p:nvPr>
            <p:ph type="subTitle" idx="1"/>
          </p:nvPr>
        </p:nvSpPr>
        <p:spPr/>
        <p:txBody>
          <a:bodyPr/>
          <a:lstStyle/>
          <a:p>
            <a:r>
              <a:rPr lang="en-GB" dirty="0"/>
              <a:t>Matthew Deeprose</a:t>
            </a:r>
          </a:p>
        </p:txBody>
      </p:sp>
    </p:spTree>
    <p:extLst>
      <p:ext uri="{BB962C8B-B14F-4D97-AF65-F5344CB8AC3E}">
        <p14:creationId xmlns:p14="http://schemas.microsoft.com/office/powerpoint/2010/main" val="3429823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27E30-D4B1-4FAE-891E-BA0708986AEF}"/>
              </a:ext>
            </a:extLst>
          </p:cNvPr>
          <p:cNvSpPr>
            <a:spLocks noGrp="1"/>
          </p:cNvSpPr>
          <p:nvPr>
            <p:ph type="title"/>
          </p:nvPr>
        </p:nvSpPr>
        <p:spPr>
          <a:xfrm>
            <a:off x="190500" y="147952"/>
            <a:ext cx="11772899" cy="1153360"/>
          </a:xfrm>
        </p:spPr>
        <p:txBody>
          <a:bodyPr anchor="ctr">
            <a:normAutofit/>
          </a:bodyPr>
          <a:lstStyle/>
          <a:p>
            <a:r>
              <a:rPr lang="en-GB" dirty="0"/>
              <a:t>How do we know what good looks like?</a:t>
            </a:r>
          </a:p>
        </p:txBody>
      </p:sp>
      <p:pic>
        <p:nvPicPr>
          <p:cNvPr id="6" name="Picture 5" descr="Magnifying glass and question mark">
            <a:extLst>
              <a:ext uri="{FF2B5EF4-FFF2-40B4-BE49-F238E27FC236}">
                <a16:creationId xmlns:a16="http://schemas.microsoft.com/office/drawing/2014/main" id="{4859839A-0AB8-4FA3-92A9-AB795CBAD38D}"/>
              </a:ext>
            </a:extLst>
          </p:cNvPr>
          <p:cNvPicPr>
            <a:picLocks noChangeAspect="1"/>
          </p:cNvPicPr>
          <p:nvPr/>
        </p:nvPicPr>
        <p:blipFill rotWithShape="1">
          <a:blip r:embed="rId3"/>
          <a:srcRect t="21350" r="-1" b="11823"/>
          <a:stretch/>
        </p:blipFill>
        <p:spPr>
          <a:xfrm>
            <a:off x="190500" y="1733492"/>
            <a:ext cx="11772899" cy="4425401"/>
          </a:xfrm>
          <a:prstGeom prst="rect">
            <a:avLst/>
          </a:prstGeom>
          <a:noFill/>
          <a:ln w="38100">
            <a:solidFill>
              <a:schemeClr val="accent5"/>
            </a:solidFill>
          </a:ln>
        </p:spPr>
      </p:pic>
      <p:sp>
        <p:nvSpPr>
          <p:cNvPr id="4" name="Slide Number Placeholder 3">
            <a:extLst>
              <a:ext uri="{FF2B5EF4-FFF2-40B4-BE49-F238E27FC236}">
                <a16:creationId xmlns:a16="http://schemas.microsoft.com/office/drawing/2014/main" id="{A83B6769-18C9-4C23-A8E0-3EC3C44F288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3" name="Footer Placeholder 2">
            <a:extLst>
              <a:ext uri="{FF2B5EF4-FFF2-40B4-BE49-F238E27FC236}">
                <a16:creationId xmlns:a16="http://schemas.microsoft.com/office/drawing/2014/main" id="{6479844D-9BE1-4DB1-B8F1-F45641D30A17}"/>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001459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02F64-1C2C-46D0-AC38-343134EDEDAC}"/>
              </a:ext>
            </a:extLst>
          </p:cNvPr>
          <p:cNvSpPr>
            <a:spLocks noGrp="1"/>
          </p:cNvSpPr>
          <p:nvPr>
            <p:ph type="title"/>
          </p:nvPr>
        </p:nvSpPr>
        <p:spPr/>
        <p:txBody>
          <a:bodyPr>
            <a:normAutofit fontScale="90000"/>
          </a:bodyPr>
          <a:lstStyle/>
          <a:p>
            <a:r>
              <a:rPr lang="en-GB" dirty="0"/>
              <a:t>Accessibility guidelines have four high-level principles.</a:t>
            </a:r>
          </a:p>
        </p:txBody>
      </p:sp>
      <p:sp>
        <p:nvSpPr>
          <p:cNvPr id="4" name="Slide Number Placeholder 3">
            <a:extLst>
              <a:ext uri="{FF2B5EF4-FFF2-40B4-BE49-F238E27FC236}">
                <a16:creationId xmlns:a16="http://schemas.microsoft.com/office/drawing/2014/main" id="{4F1209A4-35E7-4AF4-BA09-1AB57EEBF3A4}"/>
              </a:ext>
            </a:extLst>
          </p:cNvPr>
          <p:cNvSpPr>
            <a:spLocks noGrp="1"/>
          </p:cNvSpPr>
          <p:nvPr>
            <p:ph type="sldNum" sz="quarter" idx="4"/>
          </p:nvPr>
        </p:nvSpPr>
        <p:spPr/>
        <p:txBody>
          <a:bodyPr/>
          <a:lstStyle/>
          <a:p>
            <a:fld id="{51AC9CB8-E4A1-4C80-A0FE-41AB03406E23}" type="slidenum">
              <a:rPr lang="en-GB" smtClean="0"/>
              <a:pPr/>
              <a:t>11</a:t>
            </a:fld>
            <a:endParaRPr lang="en-GB"/>
          </a:p>
        </p:txBody>
      </p:sp>
      <p:graphicFrame>
        <p:nvGraphicFramePr>
          <p:cNvPr id="5" name="Content Placeholder 3">
            <a:extLst>
              <a:ext uri="{FF2B5EF4-FFF2-40B4-BE49-F238E27FC236}">
                <a16:creationId xmlns:a16="http://schemas.microsoft.com/office/drawing/2014/main" id="{997A96D5-93E6-416E-B9CB-BE4C7D8EA8C6}"/>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2CAF91A-44CC-4DD3-B399-DA94E3712849}"/>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39177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C1E8C-8CE3-44F0-9A7B-5B781D274B97}"/>
              </a:ext>
            </a:extLst>
          </p:cNvPr>
          <p:cNvSpPr>
            <a:spLocks noGrp="1"/>
          </p:cNvSpPr>
          <p:nvPr>
            <p:ph type="title"/>
          </p:nvPr>
        </p:nvSpPr>
        <p:spPr/>
        <p:txBody>
          <a:bodyPr/>
          <a:lstStyle/>
          <a:p>
            <a:r>
              <a:rPr lang="en-GB" dirty="0"/>
              <a:t>Perceivable 2</a:t>
            </a:r>
          </a:p>
        </p:txBody>
      </p:sp>
      <p:sp>
        <p:nvSpPr>
          <p:cNvPr id="3" name="Content Placeholder 2">
            <a:extLst>
              <a:ext uri="{FF2B5EF4-FFF2-40B4-BE49-F238E27FC236}">
                <a16:creationId xmlns:a16="http://schemas.microsoft.com/office/drawing/2014/main" id="{B9FB28A6-8818-4239-B297-EC5D62E1CE17}"/>
              </a:ext>
            </a:extLst>
          </p:cNvPr>
          <p:cNvSpPr>
            <a:spLocks noGrp="1"/>
          </p:cNvSpPr>
          <p:nvPr>
            <p:ph sz="half" idx="1"/>
          </p:nvPr>
        </p:nvSpPr>
        <p:spPr/>
        <p:txBody>
          <a:bodyPr anchor="ctr"/>
          <a:lstStyle/>
          <a:p>
            <a:r>
              <a:rPr lang="en-GB" dirty="0"/>
              <a:t>1.1.1 Non-text Content</a:t>
            </a:r>
          </a:p>
          <a:p>
            <a:r>
              <a:rPr lang="en-GB" dirty="0"/>
              <a:t>1.3.2 Meaningful Sequence</a:t>
            </a:r>
          </a:p>
          <a:p>
            <a:r>
              <a:rPr lang="en-GB" dirty="0"/>
              <a:t>1.3.3 Sensory Characteristics</a:t>
            </a:r>
          </a:p>
          <a:p>
            <a:r>
              <a:rPr lang="en-GB" dirty="0"/>
              <a:t>1.4.1 Use of </a:t>
            </a:r>
            <a:r>
              <a:rPr lang="en-GB" dirty="0" err="1"/>
              <a:t>Color</a:t>
            </a:r>
            <a:endParaRPr lang="en-GB" dirty="0"/>
          </a:p>
        </p:txBody>
      </p:sp>
      <p:sp>
        <p:nvSpPr>
          <p:cNvPr id="5" name="Content Placeholder 4">
            <a:extLst>
              <a:ext uri="{FF2B5EF4-FFF2-40B4-BE49-F238E27FC236}">
                <a16:creationId xmlns:a16="http://schemas.microsoft.com/office/drawing/2014/main" id="{6E9F9588-47CA-48EB-98B2-61D8C40C4012}"/>
              </a:ext>
            </a:extLst>
          </p:cNvPr>
          <p:cNvSpPr>
            <a:spLocks noGrp="1"/>
          </p:cNvSpPr>
          <p:nvPr>
            <p:ph sz="half" idx="2"/>
          </p:nvPr>
        </p:nvSpPr>
        <p:spPr/>
        <p:txBody>
          <a:bodyPr anchor="ctr"/>
          <a:lstStyle/>
          <a:p>
            <a:r>
              <a:rPr lang="en-GB" dirty="0"/>
              <a:t>1.4.3 Contrast (Minimum)</a:t>
            </a:r>
          </a:p>
          <a:p>
            <a:r>
              <a:rPr lang="en-GB" dirty="0"/>
              <a:t>1.4.4 Resize text</a:t>
            </a:r>
          </a:p>
          <a:p>
            <a:r>
              <a:rPr lang="en-GB" dirty="0"/>
              <a:t>1.4.5 Images of Text</a:t>
            </a:r>
          </a:p>
          <a:p>
            <a:r>
              <a:rPr lang="en-GB" dirty="0"/>
              <a:t>1.4.10 Reflow</a:t>
            </a:r>
          </a:p>
          <a:p>
            <a:r>
              <a:rPr lang="en-GB" dirty="0"/>
              <a:t>1.4.11Non-text Contrast</a:t>
            </a:r>
          </a:p>
        </p:txBody>
      </p:sp>
      <p:sp>
        <p:nvSpPr>
          <p:cNvPr id="4" name="Slide Number Placeholder 3">
            <a:extLst>
              <a:ext uri="{FF2B5EF4-FFF2-40B4-BE49-F238E27FC236}">
                <a16:creationId xmlns:a16="http://schemas.microsoft.com/office/drawing/2014/main" id="{7FC1D1A9-F9ED-49D7-B1CA-7E3C38E3889C}"/>
              </a:ext>
            </a:extLst>
          </p:cNvPr>
          <p:cNvSpPr>
            <a:spLocks noGrp="1"/>
          </p:cNvSpPr>
          <p:nvPr>
            <p:ph type="sldNum" sz="quarter" idx="4"/>
          </p:nvPr>
        </p:nvSpPr>
        <p:spPr/>
        <p:txBody>
          <a:bodyPr/>
          <a:lstStyle/>
          <a:p>
            <a:fld id="{51AC9CB8-E4A1-4C80-A0FE-41AB03406E23}" type="slidenum">
              <a:rPr lang="en-GB" smtClean="0"/>
              <a:pPr/>
              <a:t>12</a:t>
            </a:fld>
            <a:endParaRPr lang="en-GB"/>
          </a:p>
        </p:txBody>
      </p:sp>
      <p:sp>
        <p:nvSpPr>
          <p:cNvPr id="6" name="Footer Placeholder 5">
            <a:extLst>
              <a:ext uri="{FF2B5EF4-FFF2-40B4-BE49-F238E27FC236}">
                <a16:creationId xmlns:a16="http://schemas.microsoft.com/office/drawing/2014/main" id="{A513B09D-620C-4ACD-87E1-590A25A2DBA0}"/>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515255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F038F-B7CE-4816-BF54-5B4CD1D1C33C}"/>
              </a:ext>
            </a:extLst>
          </p:cNvPr>
          <p:cNvSpPr>
            <a:spLocks noGrp="1"/>
          </p:cNvSpPr>
          <p:nvPr>
            <p:ph type="title"/>
          </p:nvPr>
        </p:nvSpPr>
        <p:spPr/>
        <p:txBody>
          <a:bodyPr/>
          <a:lstStyle/>
          <a:p>
            <a:r>
              <a:rPr lang="en-GB" dirty="0"/>
              <a:t>Perceivable </a:t>
            </a:r>
          </a:p>
        </p:txBody>
      </p:sp>
      <p:sp>
        <p:nvSpPr>
          <p:cNvPr id="3" name="Content Placeholder 2">
            <a:extLst>
              <a:ext uri="{FF2B5EF4-FFF2-40B4-BE49-F238E27FC236}">
                <a16:creationId xmlns:a16="http://schemas.microsoft.com/office/drawing/2014/main" id="{3E1E2B9E-1952-4845-8750-525A94397F3A}"/>
              </a:ext>
            </a:extLst>
          </p:cNvPr>
          <p:cNvSpPr>
            <a:spLocks noGrp="1"/>
          </p:cNvSpPr>
          <p:nvPr>
            <p:ph sz="half" idx="1"/>
          </p:nvPr>
        </p:nvSpPr>
        <p:spPr/>
        <p:txBody>
          <a:bodyPr>
            <a:normAutofit lnSpcReduction="10000"/>
          </a:bodyPr>
          <a:lstStyle/>
          <a:p>
            <a:r>
              <a:rPr lang="en-GB" dirty="0"/>
              <a:t>Images should have descriptive (alt) text.</a:t>
            </a:r>
          </a:p>
          <a:p>
            <a:r>
              <a:rPr lang="en-GB" dirty="0"/>
              <a:t>The visual presentation of the content matches what’s read out by a screen reader.</a:t>
            </a:r>
          </a:p>
          <a:p>
            <a:r>
              <a:rPr lang="en-GB" dirty="0"/>
              <a:t>Nothing is referred to by its colour, size, position, shape, and so on.</a:t>
            </a:r>
          </a:p>
          <a:p>
            <a:endParaRPr lang="en-GB" dirty="0"/>
          </a:p>
        </p:txBody>
      </p:sp>
      <p:sp>
        <p:nvSpPr>
          <p:cNvPr id="4" name="Content Placeholder 3">
            <a:extLst>
              <a:ext uri="{FF2B5EF4-FFF2-40B4-BE49-F238E27FC236}">
                <a16:creationId xmlns:a16="http://schemas.microsoft.com/office/drawing/2014/main" id="{8777E4CB-268A-4E0B-8272-45384458CB1E}"/>
              </a:ext>
            </a:extLst>
          </p:cNvPr>
          <p:cNvSpPr>
            <a:spLocks noGrp="1"/>
          </p:cNvSpPr>
          <p:nvPr>
            <p:ph sz="half" idx="2"/>
          </p:nvPr>
        </p:nvSpPr>
        <p:spPr/>
        <p:txBody>
          <a:bodyPr/>
          <a:lstStyle/>
          <a:p>
            <a:r>
              <a:rPr lang="en-GB" dirty="0"/>
              <a:t>Colour shouldn’t be the only thing used to convey meaning.</a:t>
            </a:r>
          </a:p>
          <a:p>
            <a:r>
              <a:rPr lang="en-GB" dirty="0"/>
              <a:t>Use enough contrast</a:t>
            </a:r>
          </a:p>
          <a:p>
            <a:r>
              <a:rPr lang="en-GB" dirty="0"/>
              <a:t>Content adjusts and is readable and usable</a:t>
            </a:r>
          </a:p>
          <a:p>
            <a:endParaRPr lang="en-GB" dirty="0"/>
          </a:p>
        </p:txBody>
      </p:sp>
      <p:sp>
        <p:nvSpPr>
          <p:cNvPr id="5" name="Slide Number Placeholder 4">
            <a:extLst>
              <a:ext uri="{FF2B5EF4-FFF2-40B4-BE49-F238E27FC236}">
                <a16:creationId xmlns:a16="http://schemas.microsoft.com/office/drawing/2014/main" id="{24B75DB7-5AE7-4555-9681-5A9A6CB12B1F}"/>
              </a:ext>
            </a:extLst>
          </p:cNvPr>
          <p:cNvSpPr>
            <a:spLocks noGrp="1"/>
          </p:cNvSpPr>
          <p:nvPr>
            <p:ph type="sldNum" sz="quarter" idx="4"/>
          </p:nvPr>
        </p:nvSpPr>
        <p:spPr/>
        <p:txBody>
          <a:bodyPr/>
          <a:lstStyle/>
          <a:p>
            <a:fld id="{51AC9CB8-E4A1-4C80-A0FE-41AB03406E23}" type="slidenum">
              <a:rPr lang="en-GB" smtClean="0"/>
              <a:pPr/>
              <a:t>13</a:t>
            </a:fld>
            <a:endParaRPr lang="en-GB"/>
          </a:p>
        </p:txBody>
      </p:sp>
      <p:sp>
        <p:nvSpPr>
          <p:cNvPr id="6" name="Footer Placeholder 5">
            <a:extLst>
              <a:ext uri="{FF2B5EF4-FFF2-40B4-BE49-F238E27FC236}">
                <a16:creationId xmlns:a16="http://schemas.microsoft.com/office/drawing/2014/main" id="{77216B7F-5554-4968-99BB-BA303737F203}"/>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906212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9854-7231-42EF-94FE-C9D819478D1E}"/>
              </a:ext>
            </a:extLst>
          </p:cNvPr>
          <p:cNvSpPr>
            <a:spLocks noGrp="1"/>
          </p:cNvSpPr>
          <p:nvPr>
            <p:ph type="title"/>
          </p:nvPr>
        </p:nvSpPr>
        <p:spPr/>
        <p:txBody>
          <a:bodyPr/>
          <a:lstStyle/>
          <a:p>
            <a:r>
              <a:rPr lang="en-GB" dirty="0"/>
              <a:t>Operable 2</a:t>
            </a:r>
          </a:p>
        </p:txBody>
      </p:sp>
      <p:sp>
        <p:nvSpPr>
          <p:cNvPr id="3" name="Content Placeholder 2">
            <a:extLst>
              <a:ext uri="{FF2B5EF4-FFF2-40B4-BE49-F238E27FC236}">
                <a16:creationId xmlns:a16="http://schemas.microsoft.com/office/drawing/2014/main" id="{84E6E20D-F16F-43A7-A686-80D3C1B0B948}"/>
              </a:ext>
            </a:extLst>
          </p:cNvPr>
          <p:cNvSpPr>
            <a:spLocks noGrp="1"/>
          </p:cNvSpPr>
          <p:nvPr>
            <p:ph sz="half" idx="1"/>
          </p:nvPr>
        </p:nvSpPr>
        <p:spPr/>
        <p:txBody>
          <a:bodyPr anchor="ctr">
            <a:normAutofit/>
          </a:bodyPr>
          <a:lstStyle/>
          <a:p>
            <a:r>
              <a:rPr lang="en-GB" dirty="0"/>
              <a:t>2.1.1 Keyboard</a:t>
            </a:r>
          </a:p>
          <a:p>
            <a:r>
              <a:rPr lang="en-GB" dirty="0"/>
              <a:t>2.3.1 Three Flashes or Below Threshold</a:t>
            </a:r>
          </a:p>
          <a:p>
            <a:r>
              <a:rPr lang="en-GB" dirty="0"/>
              <a:t>2.4.1 Bypass Blocks</a:t>
            </a:r>
          </a:p>
          <a:p>
            <a:r>
              <a:rPr lang="en-GB" dirty="0"/>
              <a:t>2.4.3 Focus Order</a:t>
            </a:r>
          </a:p>
        </p:txBody>
      </p:sp>
      <p:sp>
        <p:nvSpPr>
          <p:cNvPr id="4" name="Content Placeholder 3">
            <a:extLst>
              <a:ext uri="{FF2B5EF4-FFF2-40B4-BE49-F238E27FC236}">
                <a16:creationId xmlns:a16="http://schemas.microsoft.com/office/drawing/2014/main" id="{1D920E80-1EC0-4E43-A1B9-0AE3CEFEB093}"/>
              </a:ext>
            </a:extLst>
          </p:cNvPr>
          <p:cNvSpPr>
            <a:spLocks noGrp="1"/>
          </p:cNvSpPr>
          <p:nvPr>
            <p:ph sz="half" idx="2"/>
          </p:nvPr>
        </p:nvSpPr>
        <p:spPr/>
        <p:txBody>
          <a:bodyPr anchor="ctr"/>
          <a:lstStyle/>
          <a:p>
            <a:r>
              <a:rPr lang="en-GB" dirty="0"/>
              <a:t>2.4.4 Link Purpose 	</a:t>
            </a:r>
          </a:p>
          <a:p>
            <a:r>
              <a:rPr lang="en-GB" dirty="0"/>
              <a:t>2.4.6 Headings and Labels</a:t>
            </a:r>
          </a:p>
          <a:p>
            <a:r>
              <a:rPr lang="en-GB" dirty="0"/>
              <a:t>2.4.7 Focus Visible</a:t>
            </a:r>
          </a:p>
        </p:txBody>
      </p:sp>
      <p:sp>
        <p:nvSpPr>
          <p:cNvPr id="5" name="Slide Number Placeholder 4">
            <a:extLst>
              <a:ext uri="{FF2B5EF4-FFF2-40B4-BE49-F238E27FC236}">
                <a16:creationId xmlns:a16="http://schemas.microsoft.com/office/drawing/2014/main" id="{D3BB105F-0213-4DF7-8F7E-0F5CAB2B7F8B}"/>
              </a:ext>
            </a:extLst>
          </p:cNvPr>
          <p:cNvSpPr>
            <a:spLocks noGrp="1"/>
          </p:cNvSpPr>
          <p:nvPr>
            <p:ph type="sldNum" sz="quarter" idx="4"/>
          </p:nvPr>
        </p:nvSpPr>
        <p:spPr/>
        <p:txBody>
          <a:bodyPr/>
          <a:lstStyle/>
          <a:p>
            <a:fld id="{51AC9CB8-E4A1-4C80-A0FE-41AB03406E23}" type="slidenum">
              <a:rPr lang="en-GB" smtClean="0"/>
              <a:pPr/>
              <a:t>14</a:t>
            </a:fld>
            <a:endParaRPr lang="en-GB"/>
          </a:p>
        </p:txBody>
      </p:sp>
      <p:sp>
        <p:nvSpPr>
          <p:cNvPr id="6" name="Footer Placeholder 5">
            <a:extLst>
              <a:ext uri="{FF2B5EF4-FFF2-40B4-BE49-F238E27FC236}">
                <a16:creationId xmlns:a16="http://schemas.microsoft.com/office/drawing/2014/main" id="{399BF9BB-21EB-4AF9-87EB-634E055BB080}"/>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903247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DF6CD-457C-4ED0-92E3-D45C96ED0685}"/>
              </a:ext>
            </a:extLst>
          </p:cNvPr>
          <p:cNvSpPr>
            <a:spLocks noGrp="1"/>
          </p:cNvSpPr>
          <p:nvPr>
            <p:ph type="title"/>
          </p:nvPr>
        </p:nvSpPr>
        <p:spPr/>
        <p:txBody>
          <a:bodyPr/>
          <a:lstStyle/>
          <a:p>
            <a:r>
              <a:rPr lang="en-GB" dirty="0"/>
              <a:t>Operable </a:t>
            </a:r>
          </a:p>
        </p:txBody>
      </p:sp>
      <p:sp>
        <p:nvSpPr>
          <p:cNvPr id="3" name="Content Placeholder 2">
            <a:extLst>
              <a:ext uri="{FF2B5EF4-FFF2-40B4-BE49-F238E27FC236}">
                <a16:creationId xmlns:a16="http://schemas.microsoft.com/office/drawing/2014/main" id="{71B9EA12-C638-46B0-8D34-E6ED609E4278}"/>
              </a:ext>
            </a:extLst>
          </p:cNvPr>
          <p:cNvSpPr>
            <a:spLocks noGrp="1"/>
          </p:cNvSpPr>
          <p:nvPr>
            <p:ph sz="half" idx="1"/>
          </p:nvPr>
        </p:nvSpPr>
        <p:spPr/>
        <p:txBody>
          <a:bodyPr/>
          <a:lstStyle/>
          <a:p>
            <a:r>
              <a:rPr lang="en-GB" dirty="0"/>
              <a:t>Can you get around using the keyboard alone.</a:t>
            </a:r>
          </a:p>
          <a:p>
            <a:r>
              <a:rPr lang="en-GB" dirty="0"/>
              <a:t>Nothing flashes, blinks, or flickers more than three times in one second.</a:t>
            </a:r>
          </a:p>
          <a:p>
            <a:r>
              <a:rPr lang="en-GB" dirty="0"/>
              <a:t>‘Skip links’ are available for keyboard users to jump past navigation.</a:t>
            </a:r>
          </a:p>
          <a:p>
            <a:endParaRPr lang="en-GB" dirty="0"/>
          </a:p>
        </p:txBody>
      </p:sp>
      <p:sp>
        <p:nvSpPr>
          <p:cNvPr id="4" name="Content Placeholder 3">
            <a:extLst>
              <a:ext uri="{FF2B5EF4-FFF2-40B4-BE49-F238E27FC236}">
                <a16:creationId xmlns:a16="http://schemas.microsoft.com/office/drawing/2014/main" id="{350AA5C4-F62A-4A35-AA4E-DB790E9216ED}"/>
              </a:ext>
            </a:extLst>
          </p:cNvPr>
          <p:cNvSpPr>
            <a:spLocks noGrp="1"/>
          </p:cNvSpPr>
          <p:nvPr>
            <p:ph sz="half" idx="2"/>
          </p:nvPr>
        </p:nvSpPr>
        <p:spPr/>
        <p:txBody>
          <a:bodyPr>
            <a:normAutofit lnSpcReduction="10000"/>
          </a:bodyPr>
          <a:lstStyle/>
          <a:p>
            <a:r>
              <a:rPr lang="en-GB" dirty="0"/>
              <a:t>When a keyboard user tabs through a page they can see where they are and the order goes from top to bottom and left to right, as you would read the page.</a:t>
            </a:r>
          </a:p>
          <a:p>
            <a:r>
              <a:rPr lang="en-GB" dirty="0"/>
              <a:t>It is clear where a link will take you.</a:t>
            </a:r>
          </a:p>
        </p:txBody>
      </p:sp>
      <p:sp>
        <p:nvSpPr>
          <p:cNvPr id="5" name="Slide Number Placeholder 4">
            <a:extLst>
              <a:ext uri="{FF2B5EF4-FFF2-40B4-BE49-F238E27FC236}">
                <a16:creationId xmlns:a16="http://schemas.microsoft.com/office/drawing/2014/main" id="{C96F9BBE-A73F-42C8-871C-06DA1CD485DB}"/>
              </a:ext>
            </a:extLst>
          </p:cNvPr>
          <p:cNvSpPr>
            <a:spLocks noGrp="1"/>
          </p:cNvSpPr>
          <p:nvPr>
            <p:ph type="sldNum" sz="quarter" idx="4"/>
          </p:nvPr>
        </p:nvSpPr>
        <p:spPr/>
        <p:txBody>
          <a:bodyPr/>
          <a:lstStyle/>
          <a:p>
            <a:fld id="{51AC9CB8-E4A1-4C80-A0FE-41AB03406E23}" type="slidenum">
              <a:rPr lang="en-GB" smtClean="0"/>
              <a:pPr/>
              <a:t>15</a:t>
            </a:fld>
            <a:endParaRPr lang="en-GB"/>
          </a:p>
        </p:txBody>
      </p:sp>
      <p:sp>
        <p:nvSpPr>
          <p:cNvPr id="6" name="Footer Placeholder 5">
            <a:extLst>
              <a:ext uri="{FF2B5EF4-FFF2-40B4-BE49-F238E27FC236}">
                <a16:creationId xmlns:a16="http://schemas.microsoft.com/office/drawing/2014/main" id="{4D809F69-E510-4CBE-BB1E-792D0562B039}"/>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41822891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4EEC3-D89F-475F-9384-0B56EBF5B8D2}"/>
              </a:ext>
            </a:extLst>
          </p:cNvPr>
          <p:cNvSpPr>
            <a:spLocks noGrp="1"/>
          </p:cNvSpPr>
          <p:nvPr>
            <p:ph type="title"/>
          </p:nvPr>
        </p:nvSpPr>
        <p:spPr/>
        <p:txBody>
          <a:bodyPr/>
          <a:lstStyle/>
          <a:p>
            <a:r>
              <a:rPr lang="en-GB" dirty="0"/>
              <a:t>Understandable 3</a:t>
            </a:r>
          </a:p>
        </p:txBody>
      </p:sp>
      <p:sp>
        <p:nvSpPr>
          <p:cNvPr id="3" name="Content Placeholder 2">
            <a:extLst>
              <a:ext uri="{FF2B5EF4-FFF2-40B4-BE49-F238E27FC236}">
                <a16:creationId xmlns:a16="http://schemas.microsoft.com/office/drawing/2014/main" id="{4CED500E-835A-4D14-8C78-40E8F0913144}"/>
              </a:ext>
            </a:extLst>
          </p:cNvPr>
          <p:cNvSpPr>
            <a:spLocks noGrp="1"/>
          </p:cNvSpPr>
          <p:nvPr>
            <p:ph sz="half" idx="1"/>
          </p:nvPr>
        </p:nvSpPr>
        <p:spPr/>
        <p:txBody>
          <a:bodyPr anchor="ctr"/>
          <a:lstStyle/>
          <a:p>
            <a:r>
              <a:rPr lang="en-GB" dirty="0"/>
              <a:t>3.1.4 Abbreviations</a:t>
            </a:r>
          </a:p>
          <a:p>
            <a:r>
              <a:rPr lang="en-GB" dirty="0"/>
              <a:t>3.2.3 Consistent Navigation</a:t>
            </a:r>
          </a:p>
        </p:txBody>
      </p:sp>
      <p:sp>
        <p:nvSpPr>
          <p:cNvPr id="4" name="Content Placeholder 3">
            <a:extLst>
              <a:ext uri="{FF2B5EF4-FFF2-40B4-BE49-F238E27FC236}">
                <a16:creationId xmlns:a16="http://schemas.microsoft.com/office/drawing/2014/main" id="{86867A8E-A422-420F-A569-DBA708368C8F}"/>
              </a:ext>
            </a:extLst>
          </p:cNvPr>
          <p:cNvSpPr>
            <a:spLocks noGrp="1"/>
          </p:cNvSpPr>
          <p:nvPr>
            <p:ph sz="half" idx="2"/>
          </p:nvPr>
        </p:nvSpPr>
        <p:spPr/>
        <p:txBody>
          <a:bodyPr anchor="ctr"/>
          <a:lstStyle/>
          <a:p>
            <a:r>
              <a:rPr lang="en-GB" dirty="0"/>
              <a:t>3.3.2 Labels or Instructions</a:t>
            </a:r>
          </a:p>
          <a:p>
            <a:endParaRPr lang="en-GB" dirty="0"/>
          </a:p>
        </p:txBody>
      </p:sp>
      <p:sp>
        <p:nvSpPr>
          <p:cNvPr id="5" name="Slide Number Placeholder 4">
            <a:extLst>
              <a:ext uri="{FF2B5EF4-FFF2-40B4-BE49-F238E27FC236}">
                <a16:creationId xmlns:a16="http://schemas.microsoft.com/office/drawing/2014/main" id="{85532C3B-CB4E-44EB-8888-F8D8692D224C}"/>
              </a:ext>
            </a:extLst>
          </p:cNvPr>
          <p:cNvSpPr>
            <a:spLocks noGrp="1"/>
          </p:cNvSpPr>
          <p:nvPr>
            <p:ph type="sldNum" sz="quarter" idx="4"/>
          </p:nvPr>
        </p:nvSpPr>
        <p:spPr/>
        <p:txBody>
          <a:bodyPr/>
          <a:lstStyle/>
          <a:p>
            <a:fld id="{51AC9CB8-E4A1-4C80-A0FE-41AB03406E23}" type="slidenum">
              <a:rPr lang="en-GB" smtClean="0"/>
              <a:pPr/>
              <a:t>16</a:t>
            </a:fld>
            <a:endParaRPr lang="en-GB"/>
          </a:p>
        </p:txBody>
      </p:sp>
      <p:sp>
        <p:nvSpPr>
          <p:cNvPr id="6" name="Footer Placeholder 5">
            <a:extLst>
              <a:ext uri="{FF2B5EF4-FFF2-40B4-BE49-F238E27FC236}">
                <a16:creationId xmlns:a16="http://schemas.microsoft.com/office/drawing/2014/main" id="{E18D1410-09AD-4E39-BAB9-C2339137B94A}"/>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4267316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9DA6A-1282-40F9-87FB-6503DD88C836}"/>
              </a:ext>
            </a:extLst>
          </p:cNvPr>
          <p:cNvSpPr>
            <a:spLocks noGrp="1"/>
          </p:cNvSpPr>
          <p:nvPr>
            <p:ph type="title"/>
          </p:nvPr>
        </p:nvSpPr>
        <p:spPr/>
        <p:txBody>
          <a:bodyPr/>
          <a:lstStyle/>
          <a:p>
            <a:r>
              <a:rPr lang="en-GB" dirty="0"/>
              <a:t>Understandable</a:t>
            </a:r>
          </a:p>
        </p:txBody>
      </p:sp>
      <p:sp>
        <p:nvSpPr>
          <p:cNvPr id="3" name="Content Placeholder 2">
            <a:extLst>
              <a:ext uri="{FF2B5EF4-FFF2-40B4-BE49-F238E27FC236}">
                <a16:creationId xmlns:a16="http://schemas.microsoft.com/office/drawing/2014/main" id="{E9896D7F-9C87-4A9A-B9BC-200BE22D2D19}"/>
              </a:ext>
            </a:extLst>
          </p:cNvPr>
          <p:cNvSpPr>
            <a:spLocks noGrp="1"/>
          </p:cNvSpPr>
          <p:nvPr>
            <p:ph sz="half" idx="1"/>
          </p:nvPr>
        </p:nvSpPr>
        <p:spPr/>
        <p:txBody>
          <a:bodyPr/>
          <a:lstStyle/>
          <a:p>
            <a:r>
              <a:rPr lang="en-GB" dirty="0"/>
              <a:t>Abbreviations are explained.</a:t>
            </a:r>
          </a:p>
          <a:p>
            <a:r>
              <a:rPr lang="en-GB" dirty="0"/>
              <a:t>The navigation is consistent when using a dashboard.</a:t>
            </a:r>
          </a:p>
        </p:txBody>
      </p:sp>
      <p:sp>
        <p:nvSpPr>
          <p:cNvPr id="4" name="Content Placeholder 3">
            <a:extLst>
              <a:ext uri="{FF2B5EF4-FFF2-40B4-BE49-F238E27FC236}">
                <a16:creationId xmlns:a16="http://schemas.microsoft.com/office/drawing/2014/main" id="{ECC5A804-CFF8-4045-BEE7-DF8BD9B94D46}"/>
              </a:ext>
            </a:extLst>
          </p:cNvPr>
          <p:cNvSpPr>
            <a:spLocks noGrp="1"/>
          </p:cNvSpPr>
          <p:nvPr>
            <p:ph sz="half" idx="2"/>
          </p:nvPr>
        </p:nvSpPr>
        <p:spPr/>
        <p:txBody>
          <a:bodyPr/>
          <a:lstStyle/>
          <a:p>
            <a:r>
              <a:rPr lang="en-GB" dirty="0"/>
              <a:t>Where the user can do something, instructions are available.</a:t>
            </a:r>
          </a:p>
        </p:txBody>
      </p:sp>
      <p:sp>
        <p:nvSpPr>
          <p:cNvPr id="5" name="Slide Number Placeholder 4">
            <a:extLst>
              <a:ext uri="{FF2B5EF4-FFF2-40B4-BE49-F238E27FC236}">
                <a16:creationId xmlns:a16="http://schemas.microsoft.com/office/drawing/2014/main" id="{A7791724-FDDF-4A22-B280-F5835AF2B115}"/>
              </a:ext>
            </a:extLst>
          </p:cNvPr>
          <p:cNvSpPr>
            <a:spLocks noGrp="1"/>
          </p:cNvSpPr>
          <p:nvPr>
            <p:ph type="sldNum" sz="quarter" idx="4"/>
          </p:nvPr>
        </p:nvSpPr>
        <p:spPr/>
        <p:txBody>
          <a:bodyPr/>
          <a:lstStyle/>
          <a:p>
            <a:fld id="{51AC9CB8-E4A1-4C80-A0FE-41AB03406E23}" type="slidenum">
              <a:rPr lang="en-GB" smtClean="0"/>
              <a:pPr/>
              <a:t>17</a:t>
            </a:fld>
            <a:endParaRPr lang="en-GB"/>
          </a:p>
        </p:txBody>
      </p:sp>
      <p:sp>
        <p:nvSpPr>
          <p:cNvPr id="6" name="Footer Placeholder 5">
            <a:extLst>
              <a:ext uri="{FF2B5EF4-FFF2-40B4-BE49-F238E27FC236}">
                <a16:creationId xmlns:a16="http://schemas.microsoft.com/office/drawing/2014/main" id="{2CA2AEE5-C2CF-4FAC-AC97-B5C5AD8B488A}"/>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179181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E5CF-44A4-4F07-AA43-1842335C244F}"/>
              </a:ext>
            </a:extLst>
          </p:cNvPr>
          <p:cNvSpPr>
            <a:spLocks noGrp="1"/>
          </p:cNvSpPr>
          <p:nvPr>
            <p:ph type="title"/>
          </p:nvPr>
        </p:nvSpPr>
        <p:spPr>
          <a:xfrm>
            <a:off x="190500" y="90802"/>
            <a:ext cx="11772899" cy="1153360"/>
          </a:xfrm>
        </p:spPr>
        <p:txBody>
          <a:bodyPr anchor="ctr">
            <a:normAutofit/>
          </a:bodyPr>
          <a:lstStyle/>
          <a:p>
            <a:r>
              <a:rPr lang="en-GB" dirty="0"/>
              <a:t>Agenda </a:t>
            </a:r>
            <a:r>
              <a:rPr lang="en-GB" dirty="0">
                <a:solidFill>
                  <a:schemeClr val="tx1"/>
                </a:solidFill>
              </a:rPr>
              <a:t>2</a:t>
            </a:r>
          </a:p>
        </p:txBody>
      </p:sp>
      <p:sp>
        <p:nvSpPr>
          <p:cNvPr id="4" name="Slide Number Placeholder 3">
            <a:extLst>
              <a:ext uri="{FF2B5EF4-FFF2-40B4-BE49-F238E27FC236}">
                <a16:creationId xmlns:a16="http://schemas.microsoft.com/office/drawing/2014/main" id="{04FECE82-B44E-43A5-8C4E-CEA5CAA1E8C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a:t>
            </a:fld>
            <a:endParaRPr lang="en-GB"/>
          </a:p>
        </p:txBody>
      </p:sp>
      <p:sp>
        <p:nvSpPr>
          <p:cNvPr id="24" name="Freeform: Shape 23">
            <a:extLst>
              <a:ext uri="{FF2B5EF4-FFF2-40B4-BE49-F238E27FC236}">
                <a16:creationId xmlns:a16="http://schemas.microsoft.com/office/drawing/2014/main" id="{8B6A23B8-6889-4401-AF03-3E94355DFD7C}"/>
              </a:ext>
            </a:extLst>
          </p:cNvPr>
          <p:cNvSpPr/>
          <p:nvPr/>
        </p:nvSpPr>
        <p:spPr>
          <a:xfrm>
            <a:off x="228600" y="35507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Alternative text</a:t>
            </a:r>
            <a:endParaRPr lang="en-US" sz="1800" kern="1200"/>
          </a:p>
        </p:txBody>
      </p:sp>
      <p:sp>
        <p:nvSpPr>
          <p:cNvPr id="25" name="Freeform: Shape 24">
            <a:extLst>
              <a:ext uri="{FF2B5EF4-FFF2-40B4-BE49-F238E27FC236}">
                <a16:creationId xmlns:a16="http://schemas.microsoft.com/office/drawing/2014/main" id="{7D528AA8-10CF-4C5A-8F19-76C3BF6AE7D1}"/>
              </a:ext>
            </a:extLst>
          </p:cNvPr>
          <p:cNvSpPr/>
          <p:nvPr/>
        </p:nvSpPr>
        <p:spPr>
          <a:xfrm>
            <a:off x="228600" y="42203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Colour shouldn’t be the only way we convey meaning.</a:t>
            </a:r>
            <a:endParaRPr lang="en-US" sz="1800" kern="1200"/>
          </a:p>
        </p:txBody>
      </p:sp>
      <p:sp>
        <p:nvSpPr>
          <p:cNvPr id="26" name="Freeform: Shape 25">
            <a:extLst>
              <a:ext uri="{FF2B5EF4-FFF2-40B4-BE49-F238E27FC236}">
                <a16:creationId xmlns:a16="http://schemas.microsoft.com/office/drawing/2014/main" id="{6889574B-EDB8-4201-B250-42D830FD6A48}"/>
              </a:ext>
            </a:extLst>
          </p:cNvPr>
          <p:cNvSpPr/>
          <p:nvPr/>
        </p:nvSpPr>
        <p:spPr>
          <a:xfrm>
            <a:off x="228600" y="4889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Use enough contrast</a:t>
            </a:r>
            <a:endParaRPr lang="en-US" sz="1800" kern="1200"/>
          </a:p>
        </p:txBody>
      </p:sp>
      <p:sp>
        <p:nvSpPr>
          <p:cNvPr id="27" name="Freeform: Shape 26">
            <a:extLst>
              <a:ext uri="{FF2B5EF4-FFF2-40B4-BE49-F238E27FC236}">
                <a16:creationId xmlns:a16="http://schemas.microsoft.com/office/drawing/2014/main" id="{83C51556-7FA9-4D0F-B424-DD9D872097D7}"/>
              </a:ext>
            </a:extLst>
          </p:cNvPr>
          <p:cNvSpPr/>
          <p:nvPr/>
        </p:nvSpPr>
        <p:spPr>
          <a:xfrm>
            <a:off x="228600" y="5559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UOS_PBI_Theme_1.json</a:t>
            </a:r>
            <a:endParaRPr lang="en-US" sz="1800" kern="1200"/>
          </a:p>
        </p:txBody>
      </p:sp>
      <p:sp>
        <p:nvSpPr>
          <p:cNvPr id="3" name="Footer Placeholder 2">
            <a:extLst>
              <a:ext uri="{FF2B5EF4-FFF2-40B4-BE49-F238E27FC236}">
                <a16:creationId xmlns:a16="http://schemas.microsoft.com/office/drawing/2014/main" id="{A0707F66-6606-44C6-B62D-90EF78B60E59}"/>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4028140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6931B-2D6F-49DD-824F-9319A8EA7100}"/>
              </a:ext>
            </a:extLst>
          </p:cNvPr>
          <p:cNvSpPr>
            <a:spLocks noGrp="1"/>
          </p:cNvSpPr>
          <p:nvPr>
            <p:ph type="title"/>
          </p:nvPr>
        </p:nvSpPr>
        <p:spPr/>
        <p:txBody>
          <a:bodyPr/>
          <a:lstStyle/>
          <a:p>
            <a:r>
              <a:rPr lang="en-GB" dirty="0"/>
              <a:t>Alternative text</a:t>
            </a:r>
          </a:p>
        </p:txBody>
      </p:sp>
      <p:pic>
        <p:nvPicPr>
          <p:cNvPr id="11" name="Content Placeholder 10" descr="Blog post including an image">
            <a:extLst>
              <a:ext uri="{FF2B5EF4-FFF2-40B4-BE49-F238E27FC236}">
                <a16:creationId xmlns:a16="http://schemas.microsoft.com/office/drawing/2014/main" id="{E3D7F9F9-373E-4DC0-AF49-0E31575C4B8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79259" y="1500188"/>
            <a:ext cx="4788281" cy="4681537"/>
          </a:xfrm>
          <a:ln>
            <a:solidFill>
              <a:schemeClr val="accent5"/>
            </a:solidFill>
          </a:ln>
        </p:spPr>
      </p:pic>
      <p:pic>
        <p:nvPicPr>
          <p:cNvPr id="13" name="Content Placeholder 12" descr="Blog post where the image has not been loaded, but alternative text has been added.&#10;">
            <a:extLst>
              <a:ext uri="{FF2B5EF4-FFF2-40B4-BE49-F238E27FC236}">
                <a16:creationId xmlns:a16="http://schemas.microsoft.com/office/drawing/2014/main" id="{6F2E38E3-E3BD-4FDE-8502-03D2FC2DA5F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701211" y="1500188"/>
            <a:ext cx="4834778" cy="4681537"/>
          </a:xfrm>
          <a:ln>
            <a:solidFill>
              <a:schemeClr val="accent5"/>
            </a:solidFill>
          </a:ln>
        </p:spPr>
      </p:pic>
      <p:sp>
        <p:nvSpPr>
          <p:cNvPr id="5" name="Slide Number Placeholder 4">
            <a:extLst>
              <a:ext uri="{FF2B5EF4-FFF2-40B4-BE49-F238E27FC236}">
                <a16:creationId xmlns:a16="http://schemas.microsoft.com/office/drawing/2014/main" id="{925E7DA2-12B8-4DAD-BE0F-303A1A569279}"/>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3" name="Footer Placeholder 2">
            <a:extLst>
              <a:ext uri="{FF2B5EF4-FFF2-40B4-BE49-F238E27FC236}">
                <a16:creationId xmlns:a16="http://schemas.microsoft.com/office/drawing/2014/main" id="{39DFC79B-10D7-4110-B09C-52C6AE2700A6}"/>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44850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E5CF-44A4-4F07-AA43-1842335C244F}"/>
              </a:ext>
            </a:extLst>
          </p:cNvPr>
          <p:cNvSpPr>
            <a:spLocks noGrp="1"/>
          </p:cNvSpPr>
          <p:nvPr>
            <p:ph type="title"/>
          </p:nvPr>
        </p:nvSpPr>
        <p:spPr>
          <a:xfrm>
            <a:off x="190500" y="147952"/>
            <a:ext cx="11772899" cy="1153360"/>
          </a:xfrm>
        </p:spPr>
        <p:txBody>
          <a:bodyPr anchor="ctr">
            <a:normAutofit/>
          </a:bodyPr>
          <a:lstStyle/>
          <a:p>
            <a:r>
              <a:rPr lang="en-GB" dirty="0"/>
              <a:t>Agenda</a:t>
            </a:r>
          </a:p>
        </p:txBody>
      </p:sp>
      <p:sp>
        <p:nvSpPr>
          <p:cNvPr id="4" name="Slide Number Placeholder 3">
            <a:extLst>
              <a:ext uri="{FF2B5EF4-FFF2-40B4-BE49-F238E27FC236}">
                <a16:creationId xmlns:a16="http://schemas.microsoft.com/office/drawing/2014/main" id="{04FECE82-B44E-43A5-8C4E-CEA5CAA1E8C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a:t>
            </a:fld>
            <a:endParaRPr lang="en-GB"/>
          </a:p>
        </p:txBody>
      </p:sp>
      <p:sp>
        <p:nvSpPr>
          <p:cNvPr id="21" name="Freeform: Shape 20">
            <a:extLst>
              <a:ext uri="{FF2B5EF4-FFF2-40B4-BE49-F238E27FC236}">
                <a16:creationId xmlns:a16="http://schemas.microsoft.com/office/drawing/2014/main" id="{EF20975D-55AE-4E3E-BDD9-2CE3E4CEB5B1}"/>
              </a:ext>
            </a:extLst>
          </p:cNvPr>
          <p:cNvSpPr/>
          <p:nvPr/>
        </p:nvSpPr>
        <p:spPr>
          <a:xfrm>
            <a:off x="228600" y="1541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4"/>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Who am I?</a:t>
            </a:r>
            <a:endParaRPr lang="en-US" sz="1800" kern="1200"/>
          </a:p>
        </p:txBody>
      </p:sp>
      <p:sp>
        <p:nvSpPr>
          <p:cNvPr id="22" name="Freeform: Shape 21">
            <a:extLst>
              <a:ext uri="{FF2B5EF4-FFF2-40B4-BE49-F238E27FC236}">
                <a16:creationId xmlns:a16="http://schemas.microsoft.com/office/drawing/2014/main" id="{AD078611-A35B-4F10-81E8-9F0DF75F2912}"/>
              </a:ext>
            </a:extLst>
          </p:cNvPr>
          <p:cNvSpPr/>
          <p:nvPr/>
        </p:nvSpPr>
        <p:spPr>
          <a:xfrm>
            <a:off x="228600" y="2211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4"/>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dirty="0"/>
              <a:t>Why is accessibility important?</a:t>
            </a:r>
            <a:endParaRPr lang="en-US" sz="1800" kern="1200" dirty="0"/>
          </a:p>
        </p:txBody>
      </p:sp>
      <p:sp>
        <p:nvSpPr>
          <p:cNvPr id="23" name="Freeform: Shape 22">
            <a:extLst>
              <a:ext uri="{FF2B5EF4-FFF2-40B4-BE49-F238E27FC236}">
                <a16:creationId xmlns:a16="http://schemas.microsoft.com/office/drawing/2014/main" id="{4AAB69B5-6EF2-48F7-BBE1-447105631B6C}"/>
              </a:ext>
            </a:extLst>
          </p:cNvPr>
          <p:cNvSpPr/>
          <p:nvPr/>
        </p:nvSpPr>
        <p:spPr>
          <a:xfrm>
            <a:off x="228600" y="28811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4"/>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How do we know what good looks like?</a:t>
            </a:r>
            <a:endParaRPr lang="en-US" sz="1800" kern="1200"/>
          </a:p>
        </p:txBody>
      </p:sp>
      <p:sp>
        <p:nvSpPr>
          <p:cNvPr id="24" name="Freeform: Shape 23">
            <a:extLst>
              <a:ext uri="{FF2B5EF4-FFF2-40B4-BE49-F238E27FC236}">
                <a16:creationId xmlns:a16="http://schemas.microsoft.com/office/drawing/2014/main" id="{8B6A23B8-6889-4401-AF03-3E94355DFD7C}"/>
              </a:ext>
            </a:extLst>
          </p:cNvPr>
          <p:cNvSpPr/>
          <p:nvPr/>
        </p:nvSpPr>
        <p:spPr>
          <a:xfrm>
            <a:off x="228600" y="35507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Alternative text</a:t>
            </a:r>
            <a:endParaRPr lang="en-US" sz="1800" kern="1200"/>
          </a:p>
        </p:txBody>
      </p:sp>
      <p:sp>
        <p:nvSpPr>
          <p:cNvPr id="25" name="Freeform: Shape 24">
            <a:extLst>
              <a:ext uri="{FF2B5EF4-FFF2-40B4-BE49-F238E27FC236}">
                <a16:creationId xmlns:a16="http://schemas.microsoft.com/office/drawing/2014/main" id="{7D528AA8-10CF-4C5A-8F19-76C3BF6AE7D1}"/>
              </a:ext>
            </a:extLst>
          </p:cNvPr>
          <p:cNvSpPr/>
          <p:nvPr/>
        </p:nvSpPr>
        <p:spPr>
          <a:xfrm>
            <a:off x="228600" y="42203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dirty="0"/>
              <a:t>Colour shouldn’t be the only way we convey meaning.</a:t>
            </a:r>
            <a:endParaRPr lang="en-US" sz="1800" kern="1200" dirty="0"/>
          </a:p>
        </p:txBody>
      </p:sp>
      <p:sp>
        <p:nvSpPr>
          <p:cNvPr id="26" name="Freeform: Shape 25">
            <a:extLst>
              <a:ext uri="{FF2B5EF4-FFF2-40B4-BE49-F238E27FC236}">
                <a16:creationId xmlns:a16="http://schemas.microsoft.com/office/drawing/2014/main" id="{6889574B-EDB8-4201-B250-42D830FD6A48}"/>
              </a:ext>
            </a:extLst>
          </p:cNvPr>
          <p:cNvSpPr/>
          <p:nvPr/>
        </p:nvSpPr>
        <p:spPr>
          <a:xfrm>
            <a:off x="228600" y="4889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dirty="0"/>
              <a:t>Use enough contrast</a:t>
            </a:r>
            <a:endParaRPr lang="en-US" sz="1800" kern="1200" dirty="0"/>
          </a:p>
        </p:txBody>
      </p:sp>
      <p:sp>
        <p:nvSpPr>
          <p:cNvPr id="27" name="Freeform: Shape 26">
            <a:extLst>
              <a:ext uri="{FF2B5EF4-FFF2-40B4-BE49-F238E27FC236}">
                <a16:creationId xmlns:a16="http://schemas.microsoft.com/office/drawing/2014/main" id="{83C51556-7FA9-4D0F-B424-DD9D872097D7}"/>
              </a:ext>
            </a:extLst>
          </p:cNvPr>
          <p:cNvSpPr/>
          <p:nvPr/>
        </p:nvSpPr>
        <p:spPr>
          <a:xfrm>
            <a:off x="228600" y="5559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dirty="0"/>
              <a:t>UOS_PBI_Theme_1.json</a:t>
            </a:r>
            <a:endParaRPr lang="en-US" sz="1800" kern="1200" dirty="0"/>
          </a:p>
        </p:txBody>
      </p:sp>
      <p:sp>
        <p:nvSpPr>
          <p:cNvPr id="13" name="Freeform: Shape 12">
            <a:extLst>
              <a:ext uri="{FF2B5EF4-FFF2-40B4-BE49-F238E27FC236}">
                <a16:creationId xmlns:a16="http://schemas.microsoft.com/office/drawing/2014/main" id="{268A3909-A4BB-4293-BB15-E9A0DDC2EDA4}"/>
              </a:ext>
            </a:extLst>
          </p:cNvPr>
          <p:cNvSpPr/>
          <p:nvPr/>
        </p:nvSpPr>
        <p:spPr>
          <a:xfrm>
            <a:off x="6273800" y="1541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1"/>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Can you get around using the keyboard alone?</a:t>
            </a:r>
            <a:endParaRPr lang="en-US" sz="2100" kern="1200" dirty="0"/>
          </a:p>
        </p:txBody>
      </p:sp>
      <p:sp>
        <p:nvSpPr>
          <p:cNvPr id="14" name="Freeform: Shape 13">
            <a:extLst>
              <a:ext uri="{FF2B5EF4-FFF2-40B4-BE49-F238E27FC236}">
                <a16:creationId xmlns:a16="http://schemas.microsoft.com/office/drawing/2014/main" id="{D476FC74-325C-46C7-A74F-1DC590BD7CC0}"/>
              </a:ext>
            </a:extLst>
          </p:cNvPr>
          <p:cNvSpPr/>
          <p:nvPr/>
        </p:nvSpPr>
        <p:spPr>
          <a:xfrm>
            <a:off x="6273800" y="2211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1"/>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a:t>Focus indicators and focus order</a:t>
            </a:r>
            <a:endParaRPr lang="en-US" sz="2100" kern="1200"/>
          </a:p>
        </p:txBody>
      </p:sp>
      <p:sp>
        <p:nvSpPr>
          <p:cNvPr id="15" name="Freeform: Shape 14">
            <a:extLst>
              <a:ext uri="{FF2B5EF4-FFF2-40B4-BE49-F238E27FC236}">
                <a16:creationId xmlns:a16="http://schemas.microsoft.com/office/drawing/2014/main" id="{B06D6692-981B-4037-B494-2C427270138C}"/>
              </a:ext>
            </a:extLst>
          </p:cNvPr>
          <p:cNvSpPr/>
          <p:nvPr/>
        </p:nvSpPr>
        <p:spPr>
          <a:xfrm>
            <a:off x="6273800" y="28811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3"/>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Links</a:t>
            </a:r>
            <a:endParaRPr lang="en-US" sz="2100" kern="1200" dirty="0"/>
          </a:p>
        </p:txBody>
      </p:sp>
      <p:sp>
        <p:nvSpPr>
          <p:cNvPr id="16" name="Freeform: Shape 15">
            <a:extLst>
              <a:ext uri="{FF2B5EF4-FFF2-40B4-BE49-F238E27FC236}">
                <a16:creationId xmlns:a16="http://schemas.microsoft.com/office/drawing/2014/main" id="{EFB813C6-0F76-41DA-969A-23284915BDC6}"/>
              </a:ext>
            </a:extLst>
          </p:cNvPr>
          <p:cNvSpPr/>
          <p:nvPr/>
        </p:nvSpPr>
        <p:spPr>
          <a:xfrm>
            <a:off x="6273800" y="35507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3"/>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Titles, labels and abbreviations</a:t>
            </a:r>
            <a:endParaRPr lang="en-US" sz="2100" kern="1200" dirty="0"/>
          </a:p>
        </p:txBody>
      </p:sp>
      <p:sp>
        <p:nvSpPr>
          <p:cNvPr id="17" name="Freeform: Shape 16">
            <a:extLst>
              <a:ext uri="{FF2B5EF4-FFF2-40B4-BE49-F238E27FC236}">
                <a16:creationId xmlns:a16="http://schemas.microsoft.com/office/drawing/2014/main" id="{E5B665BB-420D-4E97-98DF-CFA3959A6C6C}"/>
              </a:ext>
            </a:extLst>
          </p:cNvPr>
          <p:cNvSpPr/>
          <p:nvPr/>
        </p:nvSpPr>
        <p:spPr>
          <a:xfrm>
            <a:off x="6273800" y="42203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5"/>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a:t>Automated testing</a:t>
            </a:r>
            <a:endParaRPr lang="en-US" sz="2100" kern="1200"/>
          </a:p>
        </p:txBody>
      </p:sp>
      <p:sp>
        <p:nvSpPr>
          <p:cNvPr id="18" name="Freeform: Shape 17">
            <a:extLst>
              <a:ext uri="{FF2B5EF4-FFF2-40B4-BE49-F238E27FC236}">
                <a16:creationId xmlns:a16="http://schemas.microsoft.com/office/drawing/2014/main" id="{3558025D-B656-4A0B-9E68-34D4468A2D26}"/>
              </a:ext>
            </a:extLst>
          </p:cNvPr>
          <p:cNvSpPr/>
          <p:nvPr/>
        </p:nvSpPr>
        <p:spPr>
          <a:xfrm>
            <a:off x="6273800" y="4889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5"/>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Next steps</a:t>
            </a:r>
            <a:endParaRPr lang="en-US" sz="2100" kern="1200" dirty="0"/>
          </a:p>
        </p:txBody>
      </p:sp>
      <p:sp>
        <p:nvSpPr>
          <p:cNvPr id="19" name="Freeform: Shape 18">
            <a:extLst>
              <a:ext uri="{FF2B5EF4-FFF2-40B4-BE49-F238E27FC236}">
                <a16:creationId xmlns:a16="http://schemas.microsoft.com/office/drawing/2014/main" id="{141BE3E6-2150-496F-8254-C69D60344D97}"/>
              </a:ext>
            </a:extLst>
          </p:cNvPr>
          <p:cNvSpPr/>
          <p:nvPr/>
        </p:nvSpPr>
        <p:spPr>
          <a:xfrm>
            <a:off x="6273800" y="5559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5"/>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a:t>Q+A</a:t>
            </a:r>
            <a:endParaRPr lang="en-US" sz="2100" kern="1200" dirty="0"/>
          </a:p>
        </p:txBody>
      </p:sp>
      <p:sp>
        <p:nvSpPr>
          <p:cNvPr id="3" name="Footer Placeholder 2">
            <a:extLst>
              <a:ext uri="{FF2B5EF4-FFF2-40B4-BE49-F238E27FC236}">
                <a16:creationId xmlns:a16="http://schemas.microsoft.com/office/drawing/2014/main" id="{24C55284-03AB-4437-883D-98B9393FBC51}"/>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81292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animBg="1"/>
      <p:bldP spid="13" grpId="0" animBg="1"/>
      <p:bldP spid="14" grpId="0" animBg="1"/>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A8903C8-844A-477C-BBDC-5FAB92D3E52F}"/>
              </a:ext>
            </a:extLst>
          </p:cNvPr>
          <p:cNvSpPr>
            <a:spLocks noGrp="1"/>
          </p:cNvSpPr>
          <p:nvPr>
            <p:ph type="title"/>
          </p:nvPr>
        </p:nvSpPr>
        <p:spPr/>
        <p:txBody>
          <a:bodyPr/>
          <a:lstStyle/>
          <a:p>
            <a:r>
              <a:rPr lang="en-GB" dirty="0"/>
              <a:t>Needs alt text or not?</a:t>
            </a:r>
          </a:p>
        </p:txBody>
      </p:sp>
      <p:sp>
        <p:nvSpPr>
          <p:cNvPr id="4" name="Slide Number Placeholder 3">
            <a:extLst>
              <a:ext uri="{FF2B5EF4-FFF2-40B4-BE49-F238E27FC236}">
                <a16:creationId xmlns:a16="http://schemas.microsoft.com/office/drawing/2014/main" id="{71C6A86F-03F8-426B-84DB-483BEB44FCCD}"/>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20</a:t>
            </a:fld>
            <a:endParaRPr lang="en-GB"/>
          </a:p>
        </p:txBody>
      </p:sp>
      <p:graphicFrame>
        <p:nvGraphicFramePr>
          <p:cNvPr id="15" name="Content Placeholder 2" descr="There is text in the image that is not represented as real text nearby.&#10;It’s an image used as a link.&#10;The image contributes to the meaning of the page.&#10;">
            <a:extLst>
              <a:ext uri="{FF2B5EF4-FFF2-40B4-BE49-F238E27FC236}">
                <a16:creationId xmlns:a16="http://schemas.microsoft.com/office/drawing/2014/main" id="{B0D9994A-41E0-42A8-810E-4DBF59D76A39}"/>
              </a:ext>
            </a:extLst>
          </p:cNvPr>
          <p:cNvGraphicFramePr>
            <a:graphicFrameLocks noGrp="1"/>
          </p:cNvGraphicFramePr>
          <p:nvPr>
            <p:ph sz="half" idx="1"/>
            <p:extLst>
              <p:ext uri="{D42A27DB-BD31-4B8C-83A1-F6EECF244321}">
                <p14:modId xmlns:p14="http://schemas.microsoft.com/office/powerpoint/2010/main" val="1654207313"/>
              </p:ext>
            </p:extLst>
          </p:nvPr>
        </p:nvGraphicFramePr>
        <p:xfrm>
          <a:off x="228600" y="2250831"/>
          <a:ext cx="5689600" cy="39308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a:extLst>
              <a:ext uri="{FF2B5EF4-FFF2-40B4-BE49-F238E27FC236}">
                <a16:creationId xmlns:a16="http://schemas.microsoft.com/office/drawing/2014/main" id="{25E6521A-645E-44C0-8108-9DD1291BE5EC}"/>
              </a:ext>
            </a:extLst>
          </p:cNvPr>
          <p:cNvSpPr/>
          <p:nvPr/>
        </p:nvSpPr>
        <p:spPr>
          <a:xfrm>
            <a:off x="1899139" y="1389237"/>
            <a:ext cx="1987061" cy="768227"/>
          </a:xfrm>
          <a:prstGeom prst="rect">
            <a:avLst/>
          </a:prstGeom>
          <a:ln w="38100">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4000" dirty="0"/>
              <a:t>Yes</a:t>
            </a:r>
          </a:p>
        </p:txBody>
      </p:sp>
      <p:graphicFrame>
        <p:nvGraphicFramePr>
          <p:cNvPr id="18" name="Content Placeholder 2" descr="The image is used for visual effect / background.&#10;The image is made redundant by other content on the page.&#10;">
            <a:extLst>
              <a:ext uri="{FF2B5EF4-FFF2-40B4-BE49-F238E27FC236}">
                <a16:creationId xmlns:a16="http://schemas.microsoft.com/office/drawing/2014/main" id="{B0594509-F6DC-411E-99B0-51CF1068C639}"/>
              </a:ext>
            </a:extLst>
          </p:cNvPr>
          <p:cNvGraphicFramePr>
            <a:graphicFrameLocks noGrp="1"/>
          </p:cNvGraphicFramePr>
          <p:nvPr>
            <p:ph sz="half" idx="2"/>
            <p:extLst>
              <p:ext uri="{D42A27DB-BD31-4B8C-83A1-F6EECF244321}">
                <p14:modId xmlns:p14="http://schemas.microsoft.com/office/powerpoint/2010/main" val="4103284136"/>
              </p:ext>
            </p:extLst>
          </p:nvPr>
        </p:nvGraphicFramePr>
        <p:xfrm>
          <a:off x="6333985" y="1605792"/>
          <a:ext cx="5689600" cy="403081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9" name="Rectangle 18">
            <a:extLst>
              <a:ext uri="{FF2B5EF4-FFF2-40B4-BE49-F238E27FC236}">
                <a16:creationId xmlns:a16="http://schemas.microsoft.com/office/drawing/2014/main" id="{6C0D4E0F-9E53-42CD-8805-3A64B04244F2}"/>
              </a:ext>
            </a:extLst>
          </p:cNvPr>
          <p:cNvSpPr/>
          <p:nvPr/>
        </p:nvSpPr>
        <p:spPr>
          <a:xfrm>
            <a:off x="8305802" y="1382688"/>
            <a:ext cx="1987061" cy="768227"/>
          </a:xfrm>
          <a:prstGeom prst="rect">
            <a:avLst/>
          </a:prstGeom>
          <a:ln w="38100">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4000" dirty="0"/>
              <a:t>No</a:t>
            </a:r>
          </a:p>
        </p:txBody>
      </p:sp>
      <p:sp>
        <p:nvSpPr>
          <p:cNvPr id="2" name="Footer Placeholder 1">
            <a:extLst>
              <a:ext uri="{FF2B5EF4-FFF2-40B4-BE49-F238E27FC236}">
                <a16:creationId xmlns:a16="http://schemas.microsoft.com/office/drawing/2014/main" id="{9A2A4CA8-AB7C-4129-9BFC-3038F65EC94E}"/>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02517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16" grpId="0" animBg="1"/>
      <p:bldGraphic spid="18" grpId="0">
        <p:bldAsOne/>
      </p:bldGraphic>
      <p:bldP spid="1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8EFA2-999D-4CFE-B08F-73C42FFE5BF5}"/>
              </a:ext>
            </a:extLst>
          </p:cNvPr>
          <p:cNvSpPr>
            <a:spLocks noGrp="1"/>
          </p:cNvSpPr>
          <p:nvPr>
            <p:ph type="title"/>
          </p:nvPr>
        </p:nvSpPr>
        <p:spPr/>
        <p:txBody>
          <a:bodyPr/>
          <a:lstStyle/>
          <a:p>
            <a:r>
              <a:rPr lang="en-GB" dirty="0"/>
              <a:t>Writing alternative text</a:t>
            </a:r>
          </a:p>
        </p:txBody>
      </p:sp>
      <p:sp>
        <p:nvSpPr>
          <p:cNvPr id="3" name="Content Placeholder 2">
            <a:extLst>
              <a:ext uri="{FF2B5EF4-FFF2-40B4-BE49-F238E27FC236}">
                <a16:creationId xmlns:a16="http://schemas.microsoft.com/office/drawing/2014/main" id="{59CDE1B1-810E-40A5-842C-1E5E4ACE1AB9}"/>
              </a:ext>
            </a:extLst>
          </p:cNvPr>
          <p:cNvSpPr>
            <a:spLocks noGrp="1"/>
          </p:cNvSpPr>
          <p:nvPr>
            <p:ph sz="half" idx="1"/>
          </p:nvPr>
        </p:nvSpPr>
        <p:spPr/>
        <p:txBody>
          <a:bodyPr anchor="ctr"/>
          <a:lstStyle/>
          <a:p>
            <a:pPr marL="0" indent="0">
              <a:buNone/>
            </a:pPr>
            <a:r>
              <a:rPr lang="en-GB" dirty="0">
                <a:solidFill>
                  <a:schemeClr val="accent1"/>
                </a:solidFill>
              </a:rPr>
              <a:t>“If I were describing the image over the phone to someone, what would I say?”</a:t>
            </a:r>
          </a:p>
          <a:p>
            <a:endParaRPr lang="en-GB" dirty="0"/>
          </a:p>
        </p:txBody>
      </p:sp>
      <p:sp>
        <p:nvSpPr>
          <p:cNvPr id="4" name="Content Placeholder 3">
            <a:extLst>
              <a:ext uri="{FF2B5EF4-FFF2-40B4-BE49-F238E27FC236}">
                <a16:creationId xmlns:a16="http://schemas.microsoft.com/office/drawing/2014/main" id="{7DDE800C-2336-4C3A-9DC1-A0C6D6115F74}"/>
              </a:ext>
            </a:extLst>
          </p:cNvPr>
          <p:cNvSpPr>
            <a:spLocks noGrp="1"/>
          </p:cNvSpPr>
          <p:nvPr>
            <p:ph sz="half" idx="2"/>
          </p:nvPr>
        </p:nvSpPr>
        <p:spPr/>
        <p:txBody>
          <a:bodyPr anchor="ctr"/>
          <a:lstStyle/>
          <a:p>
            <a:pPr marL="0" indent="0">
              <a:buNone/>
            </a:pPr>
            <a:r>
              <a:rPr lang="en-GB" sz="3600" dirty="0">
                <a:solidFill>
                  <a:schemeClr val="accent3"/>
                </a:solidFill>
              </a:rPr>
              <a:t>“Imagine bringing up the image in conversation: what details should be mentioned so that someone who isn’t looking at the image can still understand it?”</a:t>
            </a:r>
            <a:endParaRPr lang="en-GB" dirty="0">
              <a:solidFill>
                <a:schemeClr val="accent3"/>
              </a:solidFill>
            </a:endParaRPr>
          </a:p>
        </p:txBody>
      </p:sp>
      <p:sp>
        <p:nvSpPr>
          <p:cNvPr id="5" name="Slide Number Placeholder 4">
            <a:extLst>
              <a:ext uri="{FF2B5EF4-FFF2-40B4-BE49-F238E27FC236}">
                <a16:creationId xmlns:a16="http://schemas.microsoft.com/office/drawing/2014/main" id="{CF8BC570-DC00-48B2-A773-901374FE806C}"/>
              </a:ext>
            </a:extLst>
          </p:cNvPr>
          <p:cNvSpPr>
            <a:spLocks noGrp="1"/>
          </p:cNvSpPr>
          <p:nvPr>
            <p:ph type="sldNum" sz="quarter" idx="4"/>
          </p:nvPr>
        </p:nvSpPr>
        <p:spPr/>
        <p:txBody>
          <a:bodyPr/>
          <a:lstStyle/>
          <a:p>
            <a:fld id="{51AC9CB8-E4A1-4C80-A0FE-41AB03406E23}" type="slidenum">
              <a:rPr lang="en-GB" smtClean="0"/>
              <a:pPr/>
              <a:t>21</a:t>
            </a:fld>
            <a:endParaRPr lang="en-GB"/>
          </a:p>
        </p:txBody>
      </p:sp>
      <p:pic>
        <p:nvPicPr>
          <p:cNvPr id="7" name="Graphic 6">
            <a:extLst>
              <a:ext uri="{FF2B5EF4-FFF2-40B4-BE49-F238E27FC236}">
                <a16:creationId xmlns:a16="http://schemas.microsoft.com/office/drawing/2014/main" id="{F8CC1B47-A938-4108-B05C-2FAF986DE66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22431" y="4466238"/>
            <a:ext cx="1805353" cy="1805353"/>
          </a:xfrm>
          <a:prstGeom prst="rect">
            <a:avLst/>
          </a:prstGeom>
        </p:spPr>
      </p:pic>
      <p:sp>
        <p:nvSpPr>
          <p:cNvPr id="6" name="Footer Placeholder 5">
            <a:extLst>
              <a:ext uri="{FF2B5EF4-FFF2-40B4-BE49-F238E27FC236}">
                <a16:creationId xmlns:a16="http://schemas.microsoft.com/office/drawing/2014/main" id="{B1DC4526-796A-46A0-8F4F-89183811473B}"/>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11586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hold" nodeType="withEffect">
                                  <p:stCondLst>
                                    <p:cond delay="0"/>
                                  </p:stCondLst>
                                  <p:childTnLst>
                                    <p:animRot by="120000">
                                      <p:cBhvr>
                                        <p:cTn id="6" dur="300" fill="hold">
                                          <p:stCondLst>
                                            <p:cond delay="0"/>
                                          </p:stCondLst>
                                        </p:cTn>
                                        <p:tgtEl>
                                          <p:spTgt spid="7"/>
                                        </p:tgtEl>
                                        <p:attrNameLst>
                                          <p:attrName>r</p:attrName>
                                        </p:attrNameLst>
                                      </p:cBhvr>
                                    </p:animRot>
                                    <p:animRot by="-240000">
                                      <p:cBhvr>
                                        <p:cTn id="7" dur="600" fill="hold">
                                          <p:stCondLst>
                                            <p:cond delay="600"/>
                                          </p:stCondLst>
                                        </p:cTn>
                                        <p:tgtEl>
                                          <p:spTgt spid="7"/>
                                        </p:tgtEl>
                                        <p:attrNameLst>
                                          <p:attrName>r</p:attrName>
                                        </p:attrNameLst>
                                      </p:cBhvr>
                                    </p:animRot>
                                    <p:animRot by="240000">
                                      <p:cBhvr>
                                        <p:cTn id="8" dur="600" fill="hold">
                                          <p:stCondLst>
                                            <p:cond delay="1200"/>
                                          </p:stCondLst>
                                        </p:cTn>
                                        <p:tgtEl>
                                          <p:spTgt spid="7"/>
                                        </p:tgtEl>
                                        <p:attrNameLst>
                                          <p:attrName>r</p:attrName>
                                        </p:attrNameLst>
                                      </p:cBhvr>
                                    </p:animRot>
                                    <p:animRot by="-240000">
                                      <p:cBhvr>
                                        <p:cTn id="9" dur="600" fill="hold">
                                          <p:stCondLst>
                                            <p:cond delay="1800"/>
                                          </p:stCondLst>
                                        </p:cTn>
                                        <p:tgtEl>
                                          <p:spTgt spid="7"/>
                                        </p:tgtEl>
                                        <p:attrNameLst>
                                          <p:attrName>r</p:attrName>
                                        </p:attrNameLst>
                                      </p:cBhvr>
                                    </p:animRot>
                                    <p:animRot by="120000">
                                      <p:cBhvr>
                                        <p:cTn id="10" dur="600" fill="hold">
                                          <p:stCondLst>
                                            <p:cond delay="2400"/>
                                          </p:stCondLst>
                                        </p:cTn>
                                        <p:tgtEl>
                                          <p:spTgt spid="7"/>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2CD7-517A-4F33-927D-ED0CF590BB14}"/>
              </a:ext>
            </a:extLst>
          </p:cNvPr>
          <p:cNvSpPr>
            <a:spLocks noGrp="1"/>
          </p:cNvSpPr>
          <p:nvPr>
            <p:ph type="title"/>
          </p:nvPr>
        </p:nvSpPr>
        <p:spPr>
          <a:xfrm>
            <a:off x="190500" y="147952"/>
            <a:ext cx="11772899" cy="1153360"/>
          </a:xfrm>
        </p:spPr>
        <p:txBody>
          <a:bodyPr anchor="ctr">
            <a:normAutofit/>
          </a:bodyPr>
          <a:lstStyle/>
          <a:p>
            <a:r>
              <a:rPr lang="en-GB" dirty="0"/>
              <a:t>Alt text in </a:t>
            </a:r>
            <a:r>
              <a:rPr lang="en-GB" dirty="0" err="1"/>
              <a:t>PowerBI</a:t>
            </a:r>
            <a:endParaRPr lang="en-GB" dirty="0"/>
          </a:p>
        </p:txBody>
      </p:sp>
      <p:pic>
        <p:nvPicPr>
          <p:cNvPr id="13" name="Content Placeholder 12">
            <a:extLst>
              <a:ext uri="{FF2B5EF4-FFF2-40B4-BE49-F238E27FC236}">
                <a16:creationId xmlns:a16="http://schemas.microsoft.com/office/drawing/2014/main" id="{CAF6BC4C-3173-4848-877C-F9E9C2B61CFF}"/>
              </a:ext>
              <a:ext uri="{C183D7F6-B498-43B3-948B-1728B52AA6E4}">
                <adec:decorative xmlns:adec="http://schemas.microsoft.com/office/drawing/2017/decorative" val="1"/>
              </a:ext>
            </a:extLst>
          </p:cNvPr>
          <p:cNvPicPr>
            <a:picLocks noGrp="1" noChangeAspect="1"/>
          </p:cNvPicPr>
          <p:nvPr>
            <p:ph sz="half" idx="1"/>
          </p:nvPr>
        </p:nvPicPr>
        <p:blipFill>
          <a:blip r:embed="rId3"/>
          <a:stretch>
            <a:fillRect/>
          </a:stretch>
        </p:blipFill>
        <p:spPr>
          <a:xfrm>
            <a:off x="190500" y="1941513"/>
            <a:ext cx="808038" cy="4006850"/>
          </a:xfrm>
          <a:prstGeom prst="rect">
            <a:avLst/>
          </a:prstGeom>
          <a:ln w="38100">
            <a:solidFill>
              <a:schemeClr val="accent5"/>
            </a:solidFill>
          </a:ln>
        </p:spPr>
      </p:pic>
      <p:pic>
        <p:nvPicPr>
          <p:cNvPr id="14" name="Picture 13" descr="Adding alt text">
            <a:extLst>
              <a:ext uri="{FF2B5EF4-FFF2-40B4-BE49-F238E27FC236}">
                <a16:creationId xmlns:a16="http://schemas.microsoft.com/office/drawing/2014/main" id="{8A858EEF-8C0E-41A1-8AF7-7503897B68BE}"/>
              </a:ext>
            </a:extLst>
          </p:cNvPr>
          <p:cNvPicPr>
            <a:picLocks noChangeAspect="1"/>
          </p:cNvPicPr>
          <p:nvPr/>
        </p:nvPicPr>
        <p:blipFill rotWithShape="1">
          <a:blip r:embed="rId3"/>
          <a:srcRect t="83182"/>
          <a:stretch/>
        </p:blipFill>
        <p:spPr>
          <a:xfrm>
            <a:off x="1102360" y="1941513"/>
            <a:ext cx="5218113" cy="4006850"/>
          </a:xfrm>
          <a:prstGeom prst="rect">
            <a:avLst/>
          </a:prstGeom>
          <a:ln w="38100">
            <a:solidFill>
              <a:schemeClr val="accent5"/>
            </a:solidFill>
          </a:ln>
        </p:spPr>
      </p:pic>
      <p:pic>
        <p:nvPicPr>
          <p:cNvPr id="1036" name="Picture 12" descr="conditional formatting of alt text">
            <a:extLst>
              <a:ext uri="{FF2B5EF4-FFF2-40B4-BE49-F238E27FC236}">
                <a16:creationId xmlns:a16="http://schemas.microsoft.com/office/drawing/2014/main" id="{710EFD12-C511-4207-84BF-D62D641E2B0C}"/>
              </a:ext>
            </a:extLst>
          </p:cNvPr>
          <p:cNvPicPr>
            <a:picLocks noGrp="1" noChangeAspect="1" noChangeArrowheads="1"/>
          </p:cNvPicPr>
          <p:nvPr>
            <p:ph sz="half" idx="4294967295"/>
          </p:nvPr>
        </p:nvPicPr>
        <p:blipFill>
          <a:blip r:embed="rId4">
            <a:extLst>
              <a:ext uri="{28A0092B-C50C-407E-A947-70E740481C1C}">
                <a14:useLocalDpi xmlns:a14="http://schemas.microsoft.com/office/drawing/2010/main" val="0"/>
              </a:ext>
            </a:extLst>
          </a:blip>
          <a:srcRect/>
          <a:stretch>
            <a:fillRect/>
          </a:stretch>
        </p:blipFill>
        <p:spPr bwMode="auto">
          <a:xfrm>
            <a:off x="6434138" y="1941513"/>
            <a:ext cx="5584825" cy="4006850"/>
          </a:xfrm>
          <a:prstGeom prst="rect">
            <a:avLst/>
          </a:prstGeom>
          <a:ln w="38100">
            <a:solidFill>
              <a:schemeClr val="accent5"/>
            </a:solidFill>
          </a:ln>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D0D1CA9-037E-47DE-9052-D905163C0254}"/>
              </a:ext>
            </a:extLst>
          </p:cNvPr>
          <p:cNvSpPr/>
          <p:nvPr/>
        </p:nvSpPr>
        <p:spPr>
          <a:xfrm>
            <a:off x="91440" y="6391078"/>
            <a:ext cx="5257800" cy="318970"/>
          </a:xfrm>
          <a:prstGeom prst="rect">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Source: </a:t>
            </a:r>
            <a:r>
              <a:rPr lang="en-GB" dirty="0">
                <a:hlinkClick r:id="rId5"/>
              </a:rPr>
              <a:t>Design Power BI reports for accessibility</a:t>
            </a:r>
            <a:endParaRPr lang="en-GB" dirty="0"/>
          </a:p>
        </p:txBody>
      </p:sp>
      <p:sp>
        <p:nvSpPr>
          <p:cNvPr id="5" name="Slide Number Placeholder 4">
            <a:extLst>
              <a:ext uri="{FF2B5EF4-FFF2-40B4-BE49-F238E27FC236}">
                <a16:creationId xmlns:a16="http://schemas.microsoft.com/office/drawing/2014/main" id="{70E66784-BE3C-430E-8B9A-AED688755EA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a:t>
            </a:fld>
            <a:endParaRPr lang="en-GB"/>
          </a:p>
        </p:txBody>
      </p:sp>
      <p:sp>
        <p:nvSpPr>
          <p:cNvPr id="3" name="Footer Placeholder 2">
            <a:extLst>
              <a:ext uri="{FF2B5EF4-FFF2-40B4-BE49-F238E27FC236}">
                <a16:creationId xmlns:a16="http://schemas.microsoft.com/office/drawing/2014/main" id="{DC91DE5F-1D8F-4FB0-AA16-3CFAEB698454}"/>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401560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6"/>
                                        </p:tgtEl>
                                        <p:attrNameLst>
                                          <p:attrName>style.visibility</p:attrName>
                                        </p:attrNameLst>
                                      </p:cBhvr>
                                      <p:to>
                                        <p:strVal val="visible"/>
                                      </p:to>
                                    </p:set>
                                    <p:animEffect transition="in" filter="fade">
                                      <p:cBhvr>
                                        <p:cTn id="12"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8E6D4-64CA-48D2-90ED-DBFFED853E3F}"/>
              </a:ext>
            </a:extLst>
          </p:cNvPr>
          <p:cNvSpPr>
            <a:spLocks noGrp="1"/>
          </p:cNvSpPr>
          <p:nvPr>
            <p:ph type="title"/>
          </p:nvPr>
        </p:nvSpPr>
        <p:spPr>
          <a:xfrm>
            <a:off x="209550" y="14545"/>
            <a:ext cx="11772899" cy="1153360"/>
          </a:xfrm>
        </p:spPr>
        <p:txBody>
          <a:bodyPr>
            <a:normAutofit fontScale="90000"/>
          </a:bodyPr>
          <a:lstStyle/>
          <a:p>
            <a:r>
              <a:rPr lang="en-GB" dirty="0"/>
              <a:t>Colour shouldn’t be the only way we convey meaning.</a:t>
            </a:r>
          </a:p>
        </p:txBody>
      </p:sp>
      <p:sp>
        <p:nvSpPr>
          <p:cNvPr id="17" name="Title 1">
            <a:extLst>
              <a:ext uri="{FF2B5EF4-FFF2-40B4-BE49-F238E27FC236}">
                <a16:creationId xmlns:a16="http://schemas.microsoft.com/office/drawing/2014/main" id="{D9C8248D-CA42-472B-8876-B04491A735F3}"/>
              </a:ext>
            </a:extLst>
          </p:cNvPr>
          <p:cNvSpPr txBox="1">
            <a:spLocks/>
          </p:cNvSpPr>
          <p:nvPr/>
        </p:nvSpPr>
        <p:spPr>
          <a:xfrm>
            <a:off x="914400" y="1418747"/>
            <a:ext cx="10515600" cy="115336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Calibri Light" panose="020F0302020204030204"/>
                <a:ea typeface="+mj-ea"/>
                <a:cs typeface="+mj-cs"/>
              </a:rPr>
              <a:t>Example of why you should not use </a:t>
            </a:r>
            <a:r>
              <a:rPr kumimoji="0" lang="en-US" sz="4400" b="0" i="0" u="none" strike="noStrike" kern="1200" cap="none" spc="0" normalizeH="0" baseline="0" noProof="0" dirty="0" err="1">
                <a:ln>
                  <a:noFill/>
                </a:ln>
                <a:solidFill>
                  <a:schemeClr val="tx1"/>
                </a:solidFill>
                <a:effectLst/>
                <a:uLnTx/>
                <a:uFillTx/>
                <a:latin typeface="Calibri Light" panose="020F0302020204030204"/>
                <a:ea typeface="+mj-ea"/>
                <a:cs typeface="+mj-cs"/>
              </a:rPr>
              <a:t>colour</a:t>
            </a:r>
            <a:r>
              <a:rPr kumimoji="0" lang="en-US" sz="4400" b="0" i="0" u="none" strike="noStrike" kern="1200" cap="none" spc="0" normalizeH="0" baseline="0" noProof="0" dirty="0">
                <a:ln>
                  <a:noFill/>
                </a:ln>
                <a:solidFill>
                  <a:schemeClr val="tx1"/>
                </a:solidFill>
                <a:effectLst/>
                <a:uLnTx/>
                <a:uFillTx/>
                <a:latin typeface="Calibri Light" panose="020F0302020204030204"/>
                <a:ea typeface="+mj-ea"/>
                <a:cs typeface="+mj-cs"/>
              </a:rPr>
              <a:t> as the only means to convey meaning.</a:t>
            </a:r>
          </a:p>
        </p:txBody>
      </p:sp>
      <p:sp>
        <p:nvSpPr>
          <p:cNvPr id="18" name="Content Placeholder 10">
            <a:extLst>
              <a:ext uri="{FF2B5EF4-FFF2-40B4-BE49-F238E27FC236}">
                <a16:creationId xmlns:a16="http://schemas.microsoft.com/office/drawing/2014/main" id="{2355F73B-6464-4772-8378-3CE57BE93500}"/>
              </a:ext>
              <a:ext uri="{C183D7F6-B498-43B3-948B-1728B52AA6E4}">
                <adec:decorative xmlns:adec="http://schemas.microsoft.com/office/drawing/2017/decorative" val="1"/>
              </a:ext>
            </a:extLst>
          </p:cNvPr>
          <p:cNvSpPr txBox="1">
            <a:spLocks/>
          </p:cNvSpPr>
          <p:nvPr/>
        </p:nvSpPr>
        <p:spPr>
          <a:xfrm>
            <a:off x="914400" y="1432468"/>
            <a:ext cx="5181600" cy="4351338"/>
          </a:xfrm>
          <a:prstGeom prst="rect">
            <a:avLst/>
          </a:prstGeom>
          <a:solidFill>
            <a:srgbClr val="F2F2F2">
              <a:lumMod val="90000"/>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0" i="0" u="none" strike="noStrike" kern="1200" cap="none" spc="0" normalizeH="0" baseline="0" noProof="0">
                <a:ln>
                  <a:noFill/>
                </a:ln>
                <a:solidFill>
                  <a:srgbClr val="F2F2F2">
                    <a:lumMod val="10000"/>
                  </a:srgbClr>
                </a:solidFill>
                <a:effectLst/>
                <a:uLnTx/>
                <a:uFillTx/>
                <a:latin typeface="Arial" panose="020B0604020202020204" pitchFamily="34" charset="0"/>
                <a:ea typeface="+mn-ea"/>
                <a:cs typeface="Arial" panose="020B0604020202020204" pitchFamily="34" charset="0"/>
              </a:rPr>
              <a:t>Ready to submit your final assignment?</a:t>
            </a:r>
          </a:p>
        </p:txBody>
      </p:sp>
      <p:sp>
        <p:nvSpPr>
          <p:cNvPr id="20" name="Rectangle 19" descr="A red box with no other information explaining its purpose.">
            <a:extLst>
              <a:ext uri="{FF2B5EF4-FFF2-40B4-BE49-F238E27FC236}">
                <a16:creationId xmlns:a16="http://schemas.microsoft.com/office/drawing/2014/main" id="{BF1594F2-C7EA-4511-958E-BDDB22BBB379}"/>
              </a:ext>
            </a:extLst>
          </p:cNvPr>
          <p:cNvSpPr/>
          <p:nvPr/>
        </p:nvSpPr>
        <p:spPr>
          <a:xfrm>
            <a:off x="914400" y="4725435"/>
            <a:ext cx="2590047" cy="1068309"/>
          </a:xfrm>
          <a:prstGeom prst="rect">
            <a:avLst/>
          </a:prstGeom>
          <a:solidFill>
            <a:srgbClr val="FFE8EC">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2F2F2"/>
              </a:solidFill>
              <a:effectLst/>
              <a:uLnTx/>
              <a:uFillTx/>
              <a:latin typeface="Calibri" panose="020F0502020204030204"/>
              <a:ea typeface="+mn-ea"/>
              <a:cs typeface="+mn-cs"/>
            </a:endParaRPr>
          </a:p>
        </p:txBody>
      </p:sp>
      <p:sp>
        <p:nvSpPr>
          <p:cNvPr id="19" name="Rectangle 18" descr="Green square">
            <a:extLst>
              <a:ext uri="{FF2B5EF4-FFF2-40B4-BE49-F238E27FC236}">
                <a16:creationId xmlns:a16="http://schemas.microsoft.com/office/drawing/2014/main" id="{1C67032C-43DE-48B7-94C4-199C71ED65C3}"/>
              </a:ext>
            </a:extLst>
          </p:cNvPr>
          <p:cNvSpPr/>
          <p:nvPr/>
        </p:nvSpPr>
        <p:spPr>
          <a:xfrm>
            <a:off x="3505953" y="4725436"/>
            <a:ext cx="2590047" cy="1068309"/>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2F2F2"/>
              </a:solidFill>
              <a:effectLst/>
              <a:uLnTx/>
              <a:uFillTx/>
              <a:latin typeface="Calibri" panose="020F0502020204030204"/>
              <a:ea typeface="+mn-ea"/>
              <a:cs typeface="+mn-cs"/>
            </a:endParaRPr>
          </a:p>
        </p:txBody>
      </p:sp>
      <p:pic>
        <p:nvPicPr>
          <p:cNvPr id="21" name="Picture 20" descr="In this example the previously red and green button look to be in different shades of brown.  For some one with Deuteranopia they would not know which button was supposed to be used for which purpose.">
            <a:extLst>
              <a:ext uri="{FF2B5EF4-FFF2-40B4-BE49-F238E27FC236}">
                <a16:creationId xmlns:a16="http://schemas.microsoft.com/office/drawing/2014/main" id="{9C02D431-5943-469A-989F-944730FA9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9068" y="1432468"/>
            <a:ext cx="5181600" cy="4365059"/>
          </a:xfrm>
          <a:prstGeom prst="rect">
            <a:avLst/>
          </a:prstGeom>
        </p:spPr>
      </p:pic>
      <p:sp>
        <p:nvSpPr>
          <p:cNvPr id="23" name="Rectangle 22">
            <a:extLst>
              <a:ext uri="{FF2B5EF4-FFF2-40B4-BE49-F238E27FC236}">
                <a16:creationId xmlns:a16="http://schemas.microsoft.com/office/drawing/2014/main" id="{6EB10FDB-AA0A-401B-80A6-3F4C09DCBF92}"/>
              </a:ext>
            </a:extLst>
          </p:cNvPr>
          <p:cNvSpPr/>
          <p:nvPr/>
        </p:nvSpPr>
        <p:spPr>
          <a:xfrm>
            <a:off x="4712677" y="5814808"/>
            <a:ext cx="6717323" cy="661115"/>
          </a:xfrm>
          <a:prstGeom prst="rect">
            <a:avLst/>
          </a:prstGeom>
          <a:solidFill>
            <a:srgbClr val="F2F2F2">
              <a:lumMod val="10000"/>
            </a:srgbClr>
          </a:solidFill>
          <a:ln w="38100" cap="flat" cmpd="sng" algn="ctr">
            <a:solidFill>
              <a:srgbClr val="ED7D31"/>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9FB1BD"/>
                </a:solidFill>
                <a:effectLst/>
                <a:uLnTx/>
                <a:uFillTx/>
                <a:latin typeface="Calibri" panose="020F0502020204030204"/>
                <a:ea typeface="+mn-ea"/>
                <a:cs typeface="+mn-cs"/>
              </a:rPr>
              <a:t>Example using simulated Deuteranopia rendering in Google Chrome</a:t>
            </a:r>
          </a:p>
        </p:txBody>
      </p:sp>
      <p:sp>
        <p:nvSpPr>
          <p:cNvPr id="4" name="Slide Number Placeholder 3">
            <a:extLst>
              <a:ext uri="{FF2B5EF4-FFF2-40B4-BE49-F238E27FC236}">
                <a16:creationId xmlns:a16="http://schemas.microsoft.com/office/drawing/2014/main" id="{A49D85DF-A130-417A-BB01-A7AD1E09C5B9}"/>
              </a:ext>
            </a:extLst>
          </p:cNvPr>
          <p:cNvSpPr>
            <a:spLocks noGrp="1"/>
          </p:cNvSpPr>
          <p:nvPr>
            <p:ph type="sldNum" sz="quarter" idx="4"/>
          </p:nvPr>
        </p:nvSpPr>
        <p:spPr/>
        <p:txBody>
          <a:bodyPr/>
          <a:lstStyle/>
          <a:p>
            <a:fld id="{51AC9CB8-E4A1-4C80-A0FE-41AB03406E23}" type="slidenum">
              <a:rPr lang="en-GB" smtClean="0"/>
              <a:pPr/>
              <a:t>23</a:t>
            </a:fld>
            <a:endParaRPr lang="en-GB"/>
          </a:p>
        </p:txBody>
      </p:sp>
      <p:sp>
        <p:nvSpPr>
          <p:cNvPr id="3" name="Footer Placeholder 2">
            <a:extLst>
              <a:ext uri="{FF2B5EF4-FFF2-40B4-BE49-F238E27FC236}">
                <a16:creationId xmlns:a16="http://schemas.microsoft.com/office/drawing/2014/main" id="{F9F4A00D-4394-47D0-9235-200D19EC8564}"/>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80524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3F6F6-82D8-4571-81F6-95721C2E20AC}"/>
              </a:ext>
            </a:extLst>
          </p:cNvPr>
          <p:cNvSpPr>
            <a:spLocks noGrp="1"/>
          </p:cNvSpPr>
          <p:nvPr>
            <p:ph type="title"/>
          </p:nvPr>
        </p:nvSpPr>
        <p:spPr/>
        <p:txBody>
          <a:bodyPr/>
          <a:lstStyle/>
          <a:p>
            <a:r>
              <a:rPr lang="en-GB" dirty="0"/>
              <a:t>Colour blind tips</a:t>
            </a:r>
          </a:p>
        </p:txBody>
      </p:sp>
      <p:pic>
        <p:nvPicPr>
          <p:cNvPr id="8" name="Content Placeholder 7" descr="[02/03 17:42] Marty Cronje&#10;    I've been basing some of my colour-blind RAG colour choices on this: https://www.visualisingdata.com/2019/08/five-ways-to-design-for-red-green-colour-blindness/&#10;(2 liked)Five ways to... design for red-green colour-blindness - Visualising DataIn this series I am looking at different contextual, editorial, analytical, or design challenges encountered when working on data visualisation tasks. Each will be framed around a specific 'everyda...www.visualisingdata.com&lt;https://teams.microsoft.com/l/message/19:5a0a4acb3eaa4eb7b3472f8811bdca9f@thread.tacv2/1646242976862?tenantId=4a5378f9-29f4-4d3e-be89-669d03ada9d8&amp;amp;groupId=9bf0ef67-0418-4bb6-aa4c-e28cf92a9726&amp;amp;parentMessageId=1646242976862&amp;amp;teamName=Power BI Community&amp;amp;channelName=02 - Hints and Tips&amp;amp;createdTime=1646242976862&gt;">
            <a:extLst>
              <a:ext uri="{FF2B5EF4-FFF2-40B4-BE49-F238E27FC236}">
                <a16:creationId xmlns:a16="http://schemas.microsoft.com/office/drawing/2014/main" id="{39AD9C2F-2033-4E2F-AC8E-F930A8040A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4284" y="1733550"/>
            <a:ext cx="11405332" cy="4425950"/>
          </a:xfrm>
        </p:spPr>
      </p:pic>
      <p:sp>
        <p:nvSpPr>
          <p:cNvPr id="5" name="Slide Number Placeholder 4">
            <a:extLst>
              <a:ext uri="{FF2B5EF4-FFF2-40B4-BE49-F238E27FC236}">
                <a16:creationId xmlns:a16="http://schemas.microsoft.com/office/drawing/2014/main" id="{01D5AB19-A30D-41D3-AAE0-C3521B26F6C3}"/>
              </a:ext>
            </a:extLst>
          </p:cNvPr>
          <p:cNvSpPr>
            <a:spLocks noGrp="1"/>
          </p:cNvSpPr>
          <p:nvPr>
            <p:ph type="sldNum" sz="quarter" idx="4"/>
          </p:nvPr>
        </p:nvSpPr>
        <p:spPr/>
        <p:txBody>
          <a:bodyPr/>
          <a:lstStyle/>
          <a:p>
            <a:fld id="{51AC9CB8-E4A1-4C80-A0FE-41AB03406E23}" type="slidenum">
              <a:rPr lang="en-GB" smtClean="0"/>
              <a:pPr/>
              <a:t>24</a:t>
            </a:fld>
            <a:endParaRPr lang="en-GB"/>
          </a:p>
        </p:txBody>
      </p:sp>
      <p:sp>
        <p:nvSpPr>
          <p:cNvPr id="3" name="Footer Placeholder 2">
            <a:extLst>
              <a:ext uri="{FF2B5EF4-FFF2-40B4-BE49-F238E27FC236}">
                <a16:creationId xmlns:a16="http://schemas.microsoft.com/office/drawing/2014/main" id="{9641D373-2F7F-41F0-8E1B-D9C630DE7CCD}"/>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960322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49A0-8116-40F1-91AC-6C5C74A3827A}"/>
              </a:ext>
            </a:extLst>
          </p:cNvPr>
          <p:cNvSpPr>
            <a:spLocks noGrp="1"/>
          </p:cNvSpPr>
          <p:nvPr>
            <p:ph type="title"/>
          </p:nvPr>
        </p:nvSpPr>
        <p:spPr/>
        <p:txBody>
          <a:bodyPr/>
          <a:lstStyle/>
          <a:p>
            <a:r>
              <a:rPr lang="en-GB" dirty="0"/>
              <a:t>Testing for colour blindness</a:t>
            </a:r>
          </a:p>
        </p:txBody>
      </p:sp>
      <p:pic>
        <p:nvPicPr>
          <p:cNvPr id="7" name="Content Placeholder 6" descr="Emulating vision deficiencies in dev tools.">
            <a:extLst>
              <a:ext uri="{FF2B5EF4-FFF2-40B4-BE49-F238E27FC236}">
                <a16:creationId xmlns:a16="http://schemas.microsoft.com/office/drawing/2014/main" id="{AF5457D7-8008-4AF1-8689-39AA0F024F9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36105" y="1500188"/>
            <a:ext cx="5674590" cy="4681537"/>
          </a:xfrm>
        </p:spPr>
      </p:pic>
      <p:sp>
        <p:nvSpPr>
          <p:cNvPr id="4" name="Content Placeholder 3">
            <a:extLst>
              <a:ext uri="{FF2B5EF4-FFF2-40B4-BE49-F238E27FC236}">
                <a16:creationId xmlns:a16="http://schemas.microsoft.com/office/drawing/2014/main" id="{1DCBC6DE-6798-4B3E-81AD-C24959D7F0BC}"/>
              </a:ext>
            </a:extLst>
          </p:cNvPr>
          <p:cNvSpPr>
            <a:spLocks noGrp="1"/>
          </p:cNvSpPr>
          <p:nvPr>
            <p:ph sz="half" idx="2"/>
          </p:nvPr>
        </p:nvSpPr>
        <p:spPr/>
        <p:txBody>
          <a:bodyPr anchor="ctr"/>
          <a:lstStyle/>
          <a:p>
            <a:pPr marL="0" indent="0">
              <a:buNone/>
            </a:pPr>
            <a:r>
              <a:rPr lang="en-GB" dirty="0"/>
              <a:t>Available from rendering options in Chrome / Edge </a:t>
            </a:r>
            <a:r>
              <a:rPr lang="en-GB" dirty="0">
                <a:hlinkClick r:id="rId4"/>
              </a:rPr>
              <a:t>Dev Tools</a:t>
            </a:r>
            <a:r>
              <a:rPr lang="en-GB" dirty="0"/>
              <a:t>.</a:t>
            </a:r>
          </a:p>
        </p:txBody>
      </p:sp>
      <p:sp>
        <p:nvSpPr>
          <p:cNvPr id="5" name="Slide Number Placeholder 4">
            <a:extLst>
              <a:ext uri="{FF2B5EF4-FFF2-40B4-BE49-F238E27FC236}">
                <a16:creationId xmlns:a16="http://schemas.microsoft.com/office/drawing/2014/main" id="{9A362405-3358-4AC5-B66D-C3DAF48F580D}"/>
              </a:ext>
            </a:extLst>
          </p:cNvPr>
          <p:cNvSpPr>
            <a:spLocks noGrp="1"/>
          </p:cNvSpPr>
          <p:nvPr>
            <p:ph type="sldNum" sz="quarter" idx="4"/>
          </p:nvPr>
        </p:nvSpPr>
        <p:spPr/>
        <p:txBody>
          <a:bodyPr/>
          <a:lstStyle/>
          <a:p>
            <a:fld id="{51AC9CB8-E4A1-4C80-A0FE-41AB03406E23}" type="slidenum">
              <a:rPr lang="en-GB" smtClean="0"/>
              <a:pPr/>
              <a:t>25</a:t>
            </a:fld>
            <a:endParaRPr lang="en-GB"/>
          </a:p>
        </p:txBody>
      </p:sp>
      <p:sp>
        <p:nvSpPr>
          <p:cNvPr id="3" name="Footer Placeholder 2">
            <a:extLst>
              <a:ext uri="{FF2B5EF4-FFF2-40B4-BE49-F238E27FC236}">
                <a16:creationId xmlns:a16="http://schemas.microsoft.com/office/drawing/2014/main" id="{AD9E783E-D533-41EF-9B3F-81EFF339EC1D}"/>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571617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D557D-9E35-443C-9235-983711BA52D3}"/>
              </a:ext>
            </a:extLst>
          </p:cNvPr>
          <p:cNvSpPr>
            <a:spLocks noGrp="1"/>
          </p:cNvSpPr>
          <p:nvPr>
            <p:ph type="title"/>
          </p:nvPr>
        </p:nvSpPr>
        <p:spPr/>
        <p:txBody>
          <a:bodyPr>
            <a:normAutofit fontScale="90000"/>
          </a:bodyPr>
          <a:lstStyle/>
          <a:p>
            <a:r>
              <a:rPr lang="en-GB" dirty="0"/>
              <a:t>Colour shouldn’t be the only thing used to convey meaning. </a:t>
            </a:r>
            <a:r>
              <a:rPr lang="en-GB" dirty="0">
                <a:solidFill>
                  <a:schemeClr val="tx1"/>
                </a:solidFill>
              </a:rPr>
              <a:t>2</a:t>
            </a:r>
          </a:p>
        </p:txBody>
      </p:sp>
      <p:sp>
        <p:nvSpPr>
          <p:cNvPr id="5" name="Title 1">
            <a:extLst>
              <a:ext uri="{FF2B5EF4-FFF2-40B4-BE49-F238E27FC236}">
                <a16:creationId xmlns:a16="http://schemas.microsoft.com/office/drawing/2014/main" id="{CD3FE09E-BEB3-46A7-9BDE-994C94645752}"/>
              </a:ext>
            </a:extLst>
          </p:cNvPr>
          <p:cNvSpPr txBox="1">
            <a:spLocks/>
          </p:cNvSpPr>
          <p:nvPr/>
        </p:nvSpPr>
        <p:spPr>
          <a:xfrm>
            <a:off x="914400" y="1426827"/>
            <a:ext cx="10515600" cy="1153360"/>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00131D"/>
                </a:solidFill>
                <a:effectLst/>
                <a:uLnTx/>
                <a:uFillTx/>
                <a:latin typeface="Calibri Light" panose="020F0302020204030204"/>
                <a:ea typeface="+mj-ea"/>
                <a:cs typeface="+mj-cs"/>
              </a:rPr>
              <a:t>Example where colour is not the only means to convey meaning.</a:t>
            </a:r>
          </a:p>
        </p:txBody>
      </p:sp>
      <p:sp>
        <p:nvSpPr>
          <p:cNvPr id="6" name="Content Placeholder 10">
            <a:extLst>
              <a:ext uri="{FF2B5EF4-FFF2-40B4-BE49-F238E27FC236}">
                <a16:creationId xmlns:a16="http://schemas.microsoft.com/office/drawing/2014/main" id="{220E2981-B6F9-42A0-AEBB-EF2144523C24}"/>
              </a:ext>
              <a:ext uri="{C183D7F6-B498-43B3-948B-1728B52AA6E4}">
                <adec:decorative xmlns:adec="http://schemas.microsoft.com/office/drawing/2017/decorative" val="1"/>
              </a:ext>
            </a:extLst>
          </p:cNvPr>
          <p:cNvSpPr txBox="1">
            <a:spLocks/>
          </p:cNvSpPr>
          <p:nvPr/>
        </p:nvSpPr>
        <p:spPr>
          <a:xfrm>
            <a:off x="914400" y="1426827"/>
            <a:ext cx="5181600" cy="4351338"/>
          </a:xfrm>
          <a:prstGeom prst="rect">
            <a:avLst/>
          </a:prstGeom>
          <a:solidFill>
            <a:srgbClr val="F2F2F2">
              <a:lumMod val="90000"/>
            </a:srgb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GB" sz="3600" b="0" i="0" u="none" strike="noStrike" kern="1200" cap="none" spc="0" normalizeH="0" baseline="0" noProof="0">
                <a:ln>
                  <a:noFill/>
                </a:ln>
                <a:solidFill>
                  <a:srgbClr val="F2F2F2">
                    <a:lumMod val="10000"/>
                  </a:srgbClr>
                </a:solidFill>
                <a:effectLst/>
                <a:uLnTx/>
                <a:uFillTx/>
                <a:latin typeface="Arial" panose="020B0604020202020204" pitchFamily="34" charset="0"/>
                <a:ea typeface="+mn-ea"/>
                <a:cs typeface="Arial" panose="020B0604020202020204" pitchFamily="34" charset="0"/>
              </a:rPr>
              <a:t>Ready to submit your final assignment?</a:t>
            </a:r>
          </a:p>
        </p:txBody>
      </p:sp>
      <p:sp>
        <p:nvSpPr>
          <p:cNvPr id="7" name="Rectangle 6">
            <a:extLst>
              <a:ext uri="{FF2B5EF4-FFF2-40B4-BE49-F238E27FC236}">
                <a16:creationId xmlns:a16="http://schemas.microsoft.com/office/drawing/2014/main" id="{FC83BAE5-15B8-4298-9E49-00FAA0579FC7}"/>
              </a:ext>
            </a:extLst>
          </p:cNvPr>
          <p:cNvSpPr/>
          <p:nvPr/>
        </p:nvSpPr>
        <p:spPr>
          <a:xfrm>
            <a:off x="914400" y="4719794"/>
            <a:ext cx="2590047" cy="1068309"/>
          </a:xfrm>
          <a:prstGeom prst="rect">
            <a:avLst/>
          </a:prstGeom>
          <a:solidFill>
            <a:srgbClr val="FFE8EC">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000036"/>
                </a:solidFill>
                <a:effectLst/>
                <a:uLnTx/>
                <a:uFillTx/>
                <a:latin typeface="Calibri" panose="020F0502020204030204"/>
                <a:ea typeface="+mn-ea"/>
                <a:cs typeface="+mn-cs"/>
              </a:rPr>
              <a:t>No</a:t>
            </a:r>
          </a:p>
        </p:txBody>
      </p:sp>
      <p:sp>
        <p:nvSpPr>
          <p:cNvPr id="8" name="Rectangle 7">
            <a:extLst>
              <a:ext uri="{FF2B5EF4-FFF2-40B4-BE49-F238E27FC236}">
                <a16:creationId xmlns:a16="http://schemas.microsoft.com/office/drawing/2014/main" id="{B1D3458E-9472-4582-BE2D-EBC73B917DE1}"/>
              </a:ext>
            </a:extLst>
          </p:cNvPr>
          <p:cNvSpPr/>
          <p:nvPr/>
        </p:nvSpPr>
        <p:spPr>
          <a:xfrm>
            <a:off x="3505953" y="4719795"/>
            <a:ext cx="2590047" cy="1068309"/>
          </a:xfrm>
          <a:prstGeom prst="rect">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srgbClr val="F2F2F2">
                    <a:lumMod val="10000"/>
                  </a:srgbClr>
                </a:solidFill>
                <a:effectLst/>
                <a:uLnTx/>
                <a:uFillTx/>
                <a:latin typeface="Calibri" panose="020F0502020204030204"/>
                <a:ea typeface="+mn-ea"/>
                <a:cs typeface="+mn-cs"/>
              </a:rPr>
              <a:t>Yes</a:t>
            </a:r>
          </a:p>
        </p:txBody>
      </p:sp>
      <p:pic>
        <p:nvPicPr>
          <p:cNvPr id="9" name="Picture 8" descr="This screenshot shows how when a Deuteranopia simulation is used it one may still understand the meaning of the buttons through the use of textual explanations.  We're not relying on colour alone.">
            <a:extLst>
              <a:ext uri="{FF2B5EF4-FFF2-40B4-BE49-F238E27FC236}">
                <a16:creationId xmlns:a16="http://schemas.microsoft.com/office/drawing/2014/main" id="{B7D3CB72-1150-42E1-AD7B-D15A1E09F2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155" y="1426827"/>
            <a:ext cx="5181600" cy="4376766"/>
          </a:xfrm>
          <a:prstGeom prst="rect">
            <a:avLst/>
          </a:prstGeom>
        </p:spPr>
      </p:pic>
      <p:sp>
        <p:nvSpPr>
          <p:cNvPr id="10" name="Rectangle 9">
            <a:extLst>
              <a:ext uri="{FF2B5EF4-FFF2-40B4-BE49-F238E27FC236}">
                <a16:creationId xmlns:a16="http://schemas.microsoft.com/office/drawing/2014/main" id="{DC4C7724-DE07-4EDD-A320-6103BACE7D0D}"/>
              </a:ext>
            </a:extLst>
          </p:cNvPr>
          <p:cNvSpPr/>
          <p:nvPr/>
        </p:nvSpPr>
        <p:spPr>
          <a:xfrm>
            <a:off x="4712677" y="5837668"/>
            <a:ext cx="6717323" cy="661115"/>
          </a:xfrm>
          <a:prstGeom prst="rect">
            <a:avLst/>
          </a:prstGeom>
          <a:solidFill>
            <a:srgbClr val="F2F2F2">
              <a:lumMod val="10000"/>
            </a:srgbClr>
          </a:solidFill>
          <a:ln w="38100" cap="flat" cmpd="sng" algn="ctr">
            <a:solidFill>
              <a:srgbClr val="ED7D31"/>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9FB1BD"/>
                </a:solidFill>
                <a:effectLst/>
                <a:uLnTx/>
                <a:uFillTx/>
                <a:latin typeface="Calibri" panose="020F0502020204030204"/>
                <a:ea typeface="+mn-ea"/>
                <a:cs typeface="+mn-cs"/>
              </a:rPr>
              <a:t>Example using simulated Deuteranopia rendering in Google Chrome</a:t>
            </a:r>
          </a:p>
        </p:txBody>
      </p:sp>
      <p:sp>
        <p:nvSpPr>
          <p:cNvPr id="4" name="Slide Number Placeholder 3">
            <a:extLst>
              <a:ext uri="{FF2B5EF4-FFF2-40B4-BE49-F238E27FC236}">
                <a16:creationId xmlns:a16="http://schemas.microsoft.com/office/drawing/2014/main" id="{7F3EC23D-7D3B-4F1E-BCCB-53A47608E358}"/>
              </a:ext>
            </a:extLst>
          </p:cNvPr>
          <p:cNvSpPr>
            <a:spLocks noGrp="1"/>
          </p:cNvSpPr>
          <p:nvPr>
            <p:ph type="sldNum" sz="quarter" idx="4"/>
          </p:nvPr>
        </p:nvSpPr>
        <p:spPr/>
        <p:txBody>
          <a:bodyPr/>
          <a:lstStyle/>
          <a:p>
            <a:fld id="{51AC9CB8-E4A1-4C80-A0FE-41AB03406E23}" type="slidenum">
              <a:rPr lang="en-GB" smtClean="0"/>
              <a:pPr/>
              <a:t>26</a:t>
            </a:fld>
            <a:endParaRPr lang="en-GB"/>
          </a:p>
        </p:txBody>
      </p:sp>
      <p:sp>
        <p:nvSpPr>
          <p:cNvPr id="3" name="Footer Placeholder 2">
            <a:extLst>
              <a:ext uri="{FF2B5EF4-FFF2-40B4-BE49-F238E27FC236}">
                <a16:creationId xmlns:a16="http://schemas.microsoft.com/office/drawing/2014/main" id="{792452AE-8A87-483F-BB02-9A4E29801185}"/>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355255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89E1A-D3A8-4548-9A56-AA019213C36C}"/>
              </a:ext>
            </a:extLst>
          </p:cNvPr>
          <p:cNvSpPr>
            <a:spLocks noGrp="1"/>
          </p:cNvSpPr>
          <p:nvPr>
            <p:ph type="title"/>
          </p:nvPr>
        </p:nvSpPr>
        <p:spPr/>
        <p:txBody>
          <a:bodyPr>
            <a:normAutofit/>
          </a:bodyPr>
          <a:lstStyle/>
          <a:p>
            <a:r>
              <a:rPr lang="en-GB" dirty="0"/>
              <a:t>Using markers and labels</a:t>
            </a:r>
          </a:p>
        </p:txBody>
      </p:sp>
      <p:pic>
        <p:nvPicPr>
          <p:cNvPr id="7" name="Content Placeholder 7" descr="This pie chart is in colour.  It's not necessarily possible for someone with a visual impairment to distinguish the sections of the pie chart because the colours don't have enough colour.">
            <a:extLst>
              <a:ext uri="{FF2B5EF4-FFF2-40B4-BE49-F238E27FC236}">
                <a16:creationId xmlns:a16="http://schemas.microsoft.com/office/drawing/2014/main" id="{1E02553E-8F48-4B94-ABCB-D91D578E907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1805796"/>
            <a:ext cx="5689600" cy="4070320"/>
          </a:xfrm>
          <a:ln w="38100">
            <a:solidFill>
              <a:schemeClr val="accent5"/>
            </a:solidFill>
          </a:ln>
        </p:spPr>
      </p:pic>
      <p:pic>
        <p:nvPicPr>
          <p:cNvPr id="8" name="Content Placeholder 14" descr="This pie chart is in grayscale.  Due to the use of labels it is clearly understood which section of the pie chart refers to which category.">
            <a:extLst>
              <a:ext uri="{FF2B5EF4-FFF2-40B4-BE49-F238E27FC236}">
                <a16:creationId xmlns:a16="http://schemas.microsoft.com/office/drawing/2014/main" id="{9F5DC72F-C2FC-4A77-843F-C67E42FFDE9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73800" y="1801372"/>
            <a:ext cx="5689600" cy="4079168"/>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A6BED883-26C3-4705-B678-4050AF4CB8EE}"/>
              </a:ext>
            </a:extLst>
          </p:cNvPr>
          <p:cNvSpPr>
            <a:spLocks noGrp="1"/>
          </p:cNvSpPr>
          <p:nvPr>
            <p:ph type="sldNum" sz="quarter" idx="4"/>
          </p:nvPr>
        </p:nvSpPr>
        <p:spPr/>
        <p:txBody>
          <a:bodyPr/>
          <a:lstStyle/>
          <a:p>
            <a:fld id="{51AC9CB8-E4A1-4C80-A0FE-41AB03406E23}" type="slidenum">
              <a:rPr lang="en-GB" smtClean="0"/>
              <a:pPr/>
              <a:t>27</a:t>
            </a:fld>
            <a:endParaRPr lang="en-GB"/>
          </a:p>
        </p:txBody>
      </p:sp>
      <p:sp>
        <p:nvSpPr>
          <p:cNvPr id="3" name="Footer Placeholder 2">
            <a:extLst>
              <a:ext uri="{FF2B5EF4-FFF2-40B4-BE49-F238E27FC236}">
                <a16:creationId xmlns:a16="http://schemas.microsoft.com/office/drawing/2014/main" id="{85B8D7B4-EBE2-4D34-97DD-857ADA3403B5}"/>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556320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FC640-AD79-41C7-9139-634F74DB62F4}"/>
              </a:ext>
            </a:extLst>
          </p:cNvPr>
          <p:cNvSpPr>
            <a:spLocks noGrp="1"/>
          </p:cNvSpPr>
          <p:nvPr>
            <p:ph type="title"/>
          </p:nvPr>
        </p:nvSpPr>
        <p:spPr/>
        <p:txBody>
          <a:bodyPr/>
          <a:lstStyle/>
          <a:p>
            <a:r>
              <a:rPr lang="en-GB" dirty="0"/>
              <a:t>Is it understandable in black and white?</a:t>
            </a:r>
          </a:p>
        </p:txBody>
      </p:sp>
      <p:pic>
        <p:nvPicPr>
          <p:cNvPr id="6" name="Content Placeholder 7" descr="This pie chart is in grayscale.  It's not possible to distinguish the sections of the pie chart because the colours appear to be too similar.">
            <a:extLst>
              <a:ext uri="{FF2B5EF4-FFF2-40B4-BE49-F238E27FC236}">
                <a16:creationId xmlns:a16="http://schemas.microsoft.com/office/drawing/2014/main" id="{5FF78119-ED22-4616-9205-935357726E98}"/>
              </a:ext>
            </a:extLst>
          </p:cNvPr>
          <p:cNvPicPr>
            <a:picLocks noGrp="1" noChangeAspect="1"/>
          </p:cNvPicPr>
          <p:nvPr>
            <p:ph sz="half" idx="1"/>
          </p:nvPr>
        </p:nvPicPr>
        <p:blipFill>
          <a:blip r:embed="rId3">
            <a:grayscl/>
            <a:extLst>
              <a:ext uri="{28A0092B-C50C-407E-A947-70E740481C1C}">
                <a14:useLocalDpi xmlns:a14="http://schemas.microsoft.com/office/drawing/2010/main" val="0"/>
              </a:ext>
            </a:extLst>
          </a:blip>
          <a:stretch>
            <a:fillRect/>
          </a:stretch>
        </p:blipFill>
        <p:spPr>
          <a:xfrm>
            <a:off x="228600" y="1805796"/>
            <a:ext cx="5689600" cy="4070320"/>
          </a:xfrm>
          <a:ln w="38100">
            <a:solidFill>
              <a:schemeClr val="accent5"/>
            </a:solidFill>
          </a:ln>
        </p:spPr>
      </p:pic>
      <p:pic>
        <p:nvPicPr>
          <p:cNvPr id="7" name="Content Placeholder 14" descr="This pie chart is in grayscale.  Due to the use of labels it is clearly understood which section of the pie chart refers to which category.">
            <a:extLst>
              <a:ext uri="{FF2B5EF4-FFF2-40B4-BE49-F238E27FC236}">
                <a16:creationId xmlns:a16="http://schemas.microsoft.com/office/drawing/2014/main" id="{596AB0FF-3682-41DC-8203-4A2FB30B84E1}"/>
              </a:ext>
            </a:extLst>
          </p:cNvPr>
          <p:cNvPicPr>
            <a:picLocks noGrp="1" noChangeAspect="1"/>
          </p:cNvPicPr>
          <p:nvPr>
            <p:ph sz="half" idx="2"/>
          </p:nvPr>
        </p:nvPicPr>
        <p:blipFill>
          <a:blip r:embed="rId4">
            <a:grayscl/>
            <a:extLst>
              <a:ext uri="{28A0092B-C50C-407E-A947-70E740481C1C}">
                <a14:useLocalDpi xmlns:a14="http://schemas.microsoft.com/office/drawing/2010/main" val="0"/>
              </a:ext>
            </a:extLst>
          </a:blip>
          <a:stretch>
            <a:fillRect/>
          </a:stretch>
        </p:blipFill>
        <p:spPr>
          <a:xfrm>
            <a:off x="6273800" y="1801372"/>
            <a:ext cx="5689600" cy="4079168"/>
          </a:xfrm>
          <a:prstGeom prst="rect">
            <a:avLst/>
          </a:prstGeom>
          <a:ln w="38100">
            <a:solidFill>
              <a:schemeClr val="accent5"/>
            </a:solidFill>
          </a:ln>
        </p:spPr>
      </p:pic>
      <p:sp>
        <p:nvSpPr>
          <p:cNvPr id="5" name="Slide Number Placeholder 4">
            <a:extLst>
              <a:ext uri="{FF2B5EF4-FFF2-40B4-BE49-F238E27FC236}">
                <a16:creationId xmlns:a16="http://schemas.microsoft.com/office/drawing/2014/main" id="{5E882313-D556-4A69-8F1A-11D8B514DE31}"/>
              </a:ext>
            </a:extLst>
          </p:cNvPr>
          <p:cNvSpPr>
            <a:spLocks noGrp="1"/>
          </p:cNvSpPr>
          <p:nvPr>
            <p:ph type="sldNum" sz="quarter" idx="4"/>
          </p:nvPr>
        </p:nvSpPr>
        <p:spPr/>
        <p:txBody>
          <a:bodyPr/>
          <a:lstStyle/>
          <a:p>
            <a:fld id="{51AC9CB8-E4A1-4C80-A0FE-41AB03406E23}" type="slidenum">
              <a:rPr lang="en-GB" smtClean="0"/>
              <a:pPr/>
              <a:t>28</a:t>
            </a:fld>
            <a:endParaRPr lang="en-GB"/>
          </a:p>
        </p:txBody>
      </p:sp>
      <p:sp>
        <p:nvSpPr>
          <p:cNvPr id="3" name="Footer Placeholder 2">
            <a:extLst>
              <a:ext uri="{FF2B5EF4-FFF2-40B4-BE49-F238E27FC236}">
                <a16:creationId xmlns:a16="http://schemas.microsoft.com/office/drawing/2014/main" id="{4ACE6E25-203C-43F2-AC67-A094CA429503}"/>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297503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6530-AFB6-446E-86AB-B653686EC821}"/>
              </a:ext>
            </a:extLst>
          </p:cNvPr>
          <p:cNvSpPr>
            <a:spLocks noGrp="1"/>
          </p:cNvSpPr>
          <p:nvPr>
            <p:ph type="title"/>
          </p:nvPr>
        </p:nvSpPr>
        <p:spPr/>
        <p:txBody>
          <a:bodyPr/>
          <a:lstStyle/>
          <a:p>
            <a:r>
              <a:rPr lang="en-GB" dirty="0"/>
              <a:t>More examples</a:t>
            </a:r>
          </a:p>
        </p:txBody>
      </p:sp>
      <p:pic>
        <p:nvPicPr>
          <p:cNvPr id="6" name="Content Placeholder 8" descr="Line graph with two lines, one is blue, the other grey.  These two colours do not have enough contrast.">
            <a:extLst>
              <a:ext uri="{FF2B5EF4-FFF2-40B4-BE49-F238E27FC236}">
                <a16:creationId xmlns:a16="http://schemas.microsoft.com/office/drawing/2014/main" id="{52729BBE-37DB-41EA-BE7C-0F02872C4083}"/>
              </a:ext>
            </a:extLst>
          </p:cNvPr>
          <p:cNvPicPr>
            <a:picLocks noGrp="1" noChangeAspect="1"/>
          </p:cNvPicPr>
          <p:nvPr>
            <p:ph sz="half" idx="1"/>
          </p:nvPr>
        </p:nvPicPr>
        <p:blipFill>
          <a:blip r:embed="rId3"/>
          <a:stretch>
            <a:fillRect/>
          </a:stretch>
        </p:blipFill>
        <p:spPr>
          <a:xfrm>
            <a:off x="228600" y="1541410"/>
            <a:ext cx="5689600" cy="4599093"/>
          </a:xfrm>
          <a:prstGeom prst="rect">
            <a:avLst/>
          </a:prstGeom>
          <a:ln w="38100">
            <a:solidFill>
              <a:schemeClr val="accent5"/>
            </a:solidFill>
          </a:ln>
        </p:spPr>
      </p:pic>
      <p:pic>
        <p:nvPicPr>
          <p:cNvPr id="7" name="Content Placeholder 12" descr="This graph is the same as the other only the blue line is marked by triangles and the grey line is dotted.  In this way the two lines have more information than just their colour to be able to tell them apart.">
            <a:extLst>
              <a:ext uri="{FF2B5EF4-FFF2-40B4-BE49-F238E27FC236}">
                <a16:creationId xmlns:a16="http://schemas.microsoft.com/office/drawing/2014/main" id="{8D25A56E-5D2C-47AF-A32D-4841EC0755C5}"/>
              </a:ext>
            </a:extLst>
          </p:cNvPr>
          <p:cNvPicPr>
            <a:picLocks noGrp="1" noChangeAspect="1"/>
          </p:cNvPicPr>
          <p:nvPr>
            <p:ph sz="half" idx="2"/>
          </p:nvPr>
        </p:nvPicPr>
        <p:blipFill>
          <a:blip r:embed="rId4"/>
          <a:stretch>
            <a:fillRect/>
          </a:stretch>
        </p:blipFill>
        <p:spPr>
          <a:xfrm>
            <a:off x="6273800" y="1536609"/>
            <a:ext cx="5689600" cy="4608694"/>
          </a:xfrm>
          <a:prstGeom prst="rect">
            <a:avLst/>
          </a:prstGeom>
          <a:ln w="38100">
            <a:solidFill>
              <a:schemeClr val="accent5"/>
            </a:solidFill>
          </a:ln>
        </p:spPr>
      </p:pic>
      <p:sp>
        <p:nvSpPr>
          <p:cNvPr id="5" name="Slide Number Placeholder 4">
            <a:extLst>
              <a:ext uri="{FF2B5EF4-FFF2-40B4-BE49-F238E27FC236}">
                <a16:creationId xmlns:a16="http://schemas.microsoft.com/office/drawing/2014/main" id="{1436DD5D-46C0-48A2-A807-9782B364980D}"/>
              </a:ext>
            </a:extLst>
          </p:cNvPr>
          <p:cNvSpPr>
            <a:spLocks noGrp="1"/>
          </p:cNvSpPr>
          <p:nvPr>
            <p:ph type="sldNum" sz="quarter" idx="4"/>
          </p:nvPr>
        </p:nvSpPr>
        <p:spPr/>
        <p:txBody>
          <a:bodyPr/>
          <a:lstStyle/>
          <a:p>
            <a:fld id="{51AC9CB8-E4A1-4C80-A0FE-41AB03406E23}" type="slidenum">
              <a:rPr lang="en-GB" smtClean="0"/>
              <a:pPr/>
              <a:t>29</a:t>
            </a:fld>
            <a:endParaRPr lang="en-GB"/>
          </a:p>
        </p:txBody>
      </p:sp>
      <p:sp>
        <p:nvSpPr>
          <p:cNvPr id="3" name="Footer Placeholder 2">
            <a:extLst>
              <a:ext uri="{FF2B5EF4-FFF2-40B4-BE49-F238E27FC236}">
                <a16:creationId xmlns:a16="http://schemas.microsoft.com/office/drawing/2014/main" id="{42D74E15-BF53-4D71-BF3A-1EDA2289B689}"/>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978581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277A5D-0D5A-4B9A-AAB7-58F6ADB97A58}"/>
              </a:ext>
            </a:extLst>
          </p:cNvPr>
          <p:cNvSpPr>
            <a:spLocks noGrp="1"/>
          </p:cNvSpPr>
          <p:nvPr>
            <p:ph type="title"/>
          </p:nvPr>
        </p:nvSpPr>
        <p:spPr/>
        <p:txBody>
          <a:bodyPr/>
          <a:lstStyle/>
          <a:p>
            <a:r>
              <a:rPr lang="en-GB" dirty="0">
                <a:solidFill>
                  <a:schemeClr val="tx1"/>
                </a:solidFill>
              </a:rPr>
              <a:t>What do I know?</a:t>
            </a:r>
          </a:p>
        </p:txBody>
      </p:sp>
      <p:sp>
        <p:nvSpPr>
          <p:cNvPr id="4" name="Slide Number Placeholder 3">
            <a:extLst>
              <a:ext uri="{FF2B5EF4-FFF2-40B4-BE49-F238E27FC236}">
                <a16:creationId xmlns:a16="http://schemas.microsoft.com/office/drawing/2014/main" id="{657D79BB-161C-451F-979C-7D832F3D4657}"/>
              </a:ext>
            </a:extLst>
          </p:cNvPr>
          <p:cNvSpPr>
            <a:spLocks noGrp="1"/>
          </p:cNvSpPr>
          <p:nvPr>
            <p:ph type="sldNum" sz="quarter" idx="4"/>
          </p:nvPr>
        </p:nvSpPr>
        <p:spPr/>
        <p:txBody>
          <a:bodyPr/>
          <a:lstStyle/>
          <a:p>
            <a:fld id="{51AC9CB8-E4A1-4C80-A0FE-41AB03406E23}" type="slidenum">
              <a:rPr lang="en-GB" smtClean="0"/>
              <a:pPr/>
              <a:t>3</a:t>
            </a:fld>
            <a:endParaRPr lang="en-GB"/>
          </a:p>
        </p:txBody>
      </p:sp>
      <p:pic>
        <p:nvPicPr>
          <p:cNvPr id="6" name="Content Placeholder 5" descr="Dunning Kruger curve. My accessibility knowledge is much higher than my PowerBI knowledge.">
            <a:extLst>
              <a:ext uri="{FF2B5EF4-FFF2-40B4-BE49-F238E27FC236}">
                <a16:creationId xmlns:a16="http://schemas.microsoft.com/office/drawing/2014/main" id="{07097D5F-B031-4F54-AB94-1425335128D1}"/>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6829" t="3370" r="17064" b="5288"/>
          <a:stretch/>
        </p:blipFill>
        <p:spPr>
          <a:xfrm>
            <a:off x="2194560" y="29636"/>
            <a:ext cx="7991071" cy="6211145"/>
          </a:xfrm>
        </p:spPr>
      </p:pic>
      <p:pic>
        <p:nvPicPr>
          <p:cNvPr id="11" name="Graphic 10">
            <a:extLst>
              <a:ext uri="{FF2B5EF4-FFF2-40B4-BE49-F238E27FC236}">
                <a16:creationId xmlns:a16="http://schemas.microsoft.com/office/drawing/2014/main" id="{674510C6-0504-47C5-8467-21EE9B87495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313684">
            <a:off x="1802678" y="5294949"/>
            <a:ext cx="1405890" cy="1405890"/>
          </a:xfrm>
          <a:prstGeom prst="rect">
            <a:avLst/>
          </a:prstGeom>
          <a:effectLst>
            <a:glow rad="139700">
              <a:schemeClr val="accent3">
                <a:satMod val="175000"/>
                <a:alpha val="40000"/>
              </a:schemeClr>
            </a:glow>
          </a:effectLst>
        </p:spPr>
      </p:pic>
      <p:sp>
        <p:nvSpPr>
          <p:cNvPr id="12" name="TextBox 11">
            <a:extLst>
              <a:ext uri="{FF2B5EF4-FFF2-40B4-BE49-F238E27FC236}">
                <a16:creationId xmlns:a16="http://schemas.microsoft.com/office/drawing/2014/main" id="{E8A95E5A-3E05-46D8-BA7A-EAA0173187CF}"/>
              </a:ext>
            </a:extLst>
          </p:cNvPr>
          <p:cNvSpPr txBox="1"/>
          <p:nvPr/>
        </p:nvSpPr>
        <p:spPr>
          <a:xfrm>
            <a:off x="3778365" y="2740155"/>
            <a:ext cx="2411730" cy="523220"/>
          </a:xfrm>
          <a:prstGeom prst="rect">
            <a:avLst/>
          </a:prstGeom>
          <a:noFill/>
        </p:spPr>
        <p:txBody>
          <a:bodyPr wrap="square" rtlCol="0">
            <a:spAutoFit/>
          </a:bodyPr>
          <a:lstStyle/>
          <a:p>
            <a:r>
              <a:rPr lang="en-GB" sz="2800" dirty="0">
                <a:solidFill>
                  <a:schemeClr val="accent4"/>
                </a:solidFill>
              </a:rPr>
              <a:t>Accessibility</a:t>
            </a:r>
          </a:p>
        </p:txBody>
      </p:sp>
      <p:pic>
        <p:nvPicPr>
          <p:cNvPr id="13" name="Graphic 12">
            <a:extLst>
              <a:ext uri="{FF2B5EF4-FFF2-40B4-BE49-F238E27FC236}">
                <a16:creationId xmlns:a16="http://schemas.microsoft.com/office/drawing/2014/main" id="{DCA4DE69-B5C6-4608-A4EF-7CD6762FD5E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6248" y="3202268"/>
            <a:ext cx="1405890" cy="1405890"/>
          </a:xfrm>
          <a:prstGeom prst="rect">
            <a:avLst/>
          </a:prstGeom>
          <a:effectLst>
            <a:glow rad="228600">
              <a:schemeClr val="accent4">
                <a:satMod val="175000"/>
                <a:alpha val="40000"/>
              </a:schemeClr>
            </a:glow>
          </a:effectLst>
        </p:spPr>
      </p:pic>
      <p:sp>
        <p:nvSpPr>
          <p:cNvPr id="14" name="TextBox 13">
            <a:extLst>
              <a:ext uri="{FF2B5EF4-FFF2-40B4-BE49-F238E27FC236}">
                <a16:creationId xmlns:a16="http://schemas.microsoft.com/office/drawing/2014/main" id="{A520AA69-D488-4B8C-8F80-D28D122EF21E}"/>
              </a:ext>
              <a:ext uri="{C183D7F6-B498-43B3-948B-1728B52AA6E4}">
                <adec:decorative xmlns:adec="http://schemas.microsoft.com/office/drawing/2017/decorative" val="1"/>
              </a:ext>
            </a:extLst>
          </p:cNvPr>
          <p:cNvSpPr txBox="1"/>
          <p:nvPr/>
        </p:nvSpPr>
        <p:spPr>
          <a:xfrm>
            <a:off x="834534" y="5225439"/>
            <a:ext cx="1671089" cy="523220"/>
          </a:xfrm>
          <a:prstGeom prst="rect">
            <a:avLst/>
          </a:prstGeom>
          <a:noFill/>
        </p:spPr>
        <p:txBody>
          <a:bodyPr wrap="square" rtlCol="0">
            <a:spAutoFit/>
          </a:bodyPr>
          <a:lstStyle/>
          <a:p>
            <a:r>
              <a:rPr lang="en-GB" sz="2800" dirty="0" err="1">
                <a:solidFill>
                  <a:schemeClr val="accent3"/>
                </a:solidFill>
              </a:rPr>
              <a:t>PowerBI</a:t>
            </a:r>
            <a:endParaRPr lang="en-GB" sz="2800" dirty="0">
              <a:solidFill>
                <a:schemeClr val="accent3"/>
              </a:solidFill>
            </a:endParaRPr>
          </a:p>
        </p:txBody>
      </p:sp>
      <p:sp>
        <p:nvSpPr>
          <p:cNvPr id="2" name="Footer Placeholder 1">
            <a:extLst>
              <a:ext uri="{FF2B5EF4-FFF2-40B4-BE49-F238E27FC236}">
                <a16:creationId xmlns:a16="http://schemas.microsoft.com/office/drawing/2014/main" id="{6F7849B2-979C-40AA-918A-802BA98E2A70}"/>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77618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B883-AC9D-4297-943C-0E5CED89D592}"/>
              </a:ext>
            </a:extLst>
          </p:cNvPr>
          <p:cNvSpPr>
            <a:spLocks noGrp="1"/>
          </p:cNvSpPr>
          <p:nvPr>
            <p:ph type="title"/>
          </p:nvPr>
        </p:nvSpPr>
        <p:spPr/>
        <p:txBody>
          <a:bodyPr/>
          <a:lstStyle/>
          <a:p>
            <a:r>
              <a:rPr lang="en-GB" dirty="0"/>
              <a:t>Is it understandable in black and white? </a:t>
            </a:r>
            <a:r>
              <a:rPr lang="en-GB" dirty="0">
                <a:solidFill>
                  <a:schemeClr val="tx1"/>
                </a:solidFill>
              </a:rPr>
              <a:t>2</a:t>
            </a:r>
          </a:p>
        </p:txBody>
      </p:sp>
      <p:pic>
        <p:nvPicPr>
          <p:cNvPr id="6" name="Content Placeholder 8" descr="Shown in greyscale the two lines in the graph cannot be distinguished between each other.">
            <a:extLst>
              <a:ext uri="{FF2B5EF4-FFF2-40B4-BE49-F238E27FC236}">
                <a16:creationId xmlns:a16="http://schemas.microsoft.com/office/drawing/2014/main" id="{03231CB4-2A10-4CF1-B688-BD336BCC6459}"/>
              </a:ext>
            </a:extLst>
          </p:cNvPr>
          <p:cNvPicPr>
            <a:picLocks noGrp="1" noChangeAspect="1"/>
          </p:cNvPicPr>
          <p:nvPr>
            <p:ph sz="half" idx="1"/>
          </p:nvPr>
        </p:nvPicPr>
        <p:blipFill>
          <a:blip r:embed="rId3">
            <a:grayscl/>
          </a:blip>
          <a:stretch>
            <a:fillRect/>
          </a:stretch>
        </p:blipFill>
        <p:spPr>
          <a:xfrm>
            <a:off x="228600" y="1541410"/>
            <a:ext cx="5689600" cy="4599093"/>
          </a:xfrm>
          <a:prstGeom prst="rect">
            <a:avLst/>
          </a:prstGeom>
          <a:ln w="38100">
            <a:solidFill>
              <a:schemeClr val="accent5"/>
            </a:solidFill>
          </a:ln>
        </p:spPr>
      </p:pic>
      <p:pic>
        <p:nvPicPr>
          <p:cNvPr id="7" name="Content Placeholder 10" descr="Shown in greyscale the two lines in the graph can be distinguished from each other because one has triangle markers while the other is dotted.">
            <a:extLst>
              <a:ext uri="{FF2B5EF4-FFF2-40B4-BE49-F238E27FC236}">
                <a16:creationId xmlns:a16="http://schemas.microsoft.com/office/drawing/2014/main" id="{02432E46-5D77-4517-93ED-25D2121E2C3B}"/>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6273800" y="1536609"/>
            <a:ext cx="5689600" cy="4608694"/>
          </a:xfrm>
          <a:prstGeom prst="rect">
            <a:avLst/>
          </a:prstGeom>
          <a:ln w="38100">
            <a:solidFill>
              <a:schemeClr val="accent5"/>
            </a:solidFill>
          </a:ln>
        </p:spPr>
      </p:pic>
      <p:sp>
        <p:nvSpPr>
          <p:cNvPr id="5" name="Slide Number Placeholder 4">
            <a:extLst>
              <a:ext uri="{FF2B5EF4-FFF2-40B4-BE49-F238E27FC236}">
                <a16:creationId xmlns:a16="http://schemas.microsoft.com/office/drawing/2014/main" id="{7D1DD8E9-134A-4E5E-880B-AC1FFDB97824}"/>
              </a:ext>
            </a:extLst>
          </p:cNvPr>
          <p:cNvSpPr>
            <a:spLocks noGrp="1"/>
          </p:cNvSpPr>
          <p:nvPr>
            <p:ph type="sldNum" sz="quarter" idx="4"/>
          </p:nvPr>
        </p:nvSpPr>
        <p:spPr/>
        <p:txBody>
          <a:bodyPr/>
          <a:lstStyle/>
          <a:p>
            <a:fld id="{51AC9CB8-E4A1-4C80-A0FE-41AB03406E23}" type="slidenum">
              <a:rPr lang="en-GB" smtClean="0"/>
              <a:pPr/>
              <a:t>30</a:t>
            </a:fld>
            <a:endParaRPr lang="en-GB"/>
          </a:p>
        </p:txBody>
      </p:sp>
      <p:sp>
        <p:nvSpPr>
          <p:cNvPr id="3" name="Footer Placeholder 2">
            <a:extLst>
              <a:ext uri="{FF2B5EF4-FFF2-40B4-BE49-F238E27FC236}">
                <a16:creationId xmlns:a16="http://schemas.microsoft.com/office/drawing/2014/main" id="{998AAA18-EEFC-44BF-8BDD-BC5C888F6C1A}"/>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6257034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B24A2-836B-44ED-B0A7-955D4FABC4D2}"/>
              </a:ext>
            </a:extLst>
          </p:cNvPr>
          <p:cNvSpPr>
            <a:spLocks noGrp="1"/>
          </p:cNvSpPr>
          <p:nvPr>
            <p:ph type="title"/>
          </p:nvPr>
        </p:nvSpPr>
        <p:spPr/>
        <p:txBody>
          <a:bodyPr/>
          <a:lstStyle/>
          <a:p>
            <a:r>
              <a:rPr lang="en-GB" dirty="0"/>
              <a:t>Use “Show Marker” in Power BI</a:t>
            </a:r>
          </a:p>
        </p:txBody>
      </p:sp>
      <p:pic>
        <p:nvPicPr>
          <p:cNvPr id="2050" name="Picture 2" descr="Turn on markers">
            <a:extLst>
              <a:ext uri="{FF2B5EF4-FFF2-40B4-BE49-F238E27FC236}">
                <a16:creationId xmlns:a16="http://schemas.microsoft.com/office/drawing/2014/main" id="{29A3943E-D970-42D3-A3EA-A411D4440A78}"/>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630761" y="1500188"/>
            <a:ext cx="885278" cy="4681537"/>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pic>
        <p:nvPicPr>
          <p:cNvPr id="7" name="Picture 2" descr="Turn on markers">
            <a:extLst>
              <a:ext uri="{FF2B5EF4-FFF2-40B4-BE49-F238E27FC236}">
                <a16:creationId xmlns:a16="http://schemas.microsoft.com/office/drawing/2014/main" id="{C33EB072-F11D-48AF-9FF1-373FBE401D9E}"/>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t="44205" b="20863"/>
          <a:stretch/>
        </p:blipFill>
        <p:spPr bwMode="auto">
          <a:xfrm>
            <a:off x="7991975" y="1392751"/>
            <a:ext cx="2641925" cy="4880413"/>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89322A1-C2D8-4EDF-A850-EE89E6DCA066}"/>
              </a:ext>
            </a:extLst>
          </p:cNvPr>
          <p:cNvSpPr/>
          <p:nvPr/>
        </p:nvSpPr>
        <p:spPr>
          <a:xfrm>
            <a:off x="91440" y="6391078"/>
            <a:ext cx="5257800" cy="318970"/>
          </a:xfrm>
          <a:prstGeom prst="rect">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Source: </a:t>
            </a:r>
            <a:r>
              <a:rPr lang="en-GB" dirty="0">
                <a:hlinkClick r:id="rId4"/>
              </a:rPr>
              <a:t>Design Power BI reports for accessibility</a:t>
            </a:r>
            <a:endParaRPr lang="en-GB" dirty="0"/>
          </a:p>
        </p:txBody>
      </p:sp>
      <p:sp>
        <p:nvSpPr>
          <p:cNvPr id="5" name="Slide Number Placeholder 4">
            <a:extLst>
              <a:ext uri="{FF2B5EF4-FFF2-40B4-BE49-F238E27FC236}">
                <a16:creationId xmlns:a16="http://schemas.microsoft.com/office/drawing/2014/main" id="{013E45FC-C607-4F5B-8BDB-1A53036DF918}"/>
              </a:ext>
            </a:extLst>
          </p:cNvPr>
          <p:cNvSpPr>
            <a:spLocks noGrp="1"/>
          </p:cNvSpPr>
          <p:nvPr>
            <p:ph type="sldNum" sz="quarter" idx="4"/>
          </p:nvPr>
        </p:nvSpPr>
        <p:spPr/>
        <p:txBody>
          <a:bodyPr/>
          <a:lstStyle/>
          <a:p>
            <a:fld id="{51AC9CB8-E4A1-4C80-A0FE-41AB03406E23}" type="slidenum">
              <a:rPr lang="en-GB" smtClean="0"/>
              <a:pPr/>
              <a:t>31</a:t>
            </a:fld>
            <a:endParaRPr lang="en-GB"/>
          </a:p>
        </p:txBody>
      </p:sp>
      <p:sp>
        <p:nvSpPr>
          <p:cNvPr id="3" name="Footer Placeholder 2">
            <a:extLst>
              <a:ext uri="{FF2B5EF4-FFF2-40B4-BE49-F238E27FC236}">
                <a16:creationId xmlns:a16="http://schemas.microsoft.com/office/drawing/2014/main" id="{7E24E6DE-0E31-4204-8F0A-B77C9CB7EB84}"/>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55916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29FE-A805-438A-B316-3850C928C501}"/>
              </a:ext>
            </a:extLst>
          </p:cNvPr>
          <p:cNvSpPr>
            <a:spLocks noGrp="1"/>
          </p:cNvSpPr>
          <p:nvPr>
            <p:ph type="title"/>
          </p:nvPr>
        </p:nvSpPr>
        <p:spPr/>
        <p:txBody>
          <a:bodyPr>
            <a:normAutofit/>
          </a:bodyPr>
          <a:lstStyle/>
          <a:p>
            <a:r>
              <a:rPr lang="en-GB" dirty="0"/>
              <a:t>Use enough contrast</a:t>
            </a:r>
          </a:p>
        </p:txBody>
      </p:sp>
      <p:pic>
        <p:nvPicPr>
          <p:cNvPr id="15" name="Picture 14" descr="Examples of poor colour contrast.">
            <a:extLst>
              <a:ext uri="{FF2B5EF4-FFF2-40B4-BE49-F238E27FC236}">
                <a16:creationId xmlns:a16="http://schemas.microsoft.com/office/drawing/2014/main" id="{083328F0-5A1A-4176-8B99-46B3053490F0}"/>
              </a:ext>
            </a:extLst>
          </p:cNvPr>
          <p:cNvPicPr>
            <a:picLocks noChangeAspect="1"/>
          </p:cNvPicPr>
          <p:nvPr/>
        </p:nvPicPr>
        <p:blipFill rotWithShape="1">
          <a:blip r:embed="rId3"/>
          <a:srcRect l="3443" t="4639" r="53346" b="20117"/>
          <a:stretch/>
        </p:blipFill>
        <p:spPr>
          <a:xfrm>
            <a:off x="1021080" y="1370970"/>
            <a:ext cx="10149839" cy="4970971"/>
          </a:xfrm>
          <a:prstGeom prst="rect">
            <a:avLst/>
          </a:prstGeom>
        </p:spPr>
      </p:pic>
      <p:sp>
        <p:nvSpPr>
          <p:cNvPr id="5" name="Slide Number Placeholder 4">
            <a:extLst>
              <a:ext uri="{FF2B5EF4-FFF2-40B4-BE49-F238E27FC236}">
                <a16:creationId xmlns:a16="http://schemas.microsoft.com/office/drawing/2014/main" id="{DF748E8E-4B7E-4BB4-83F5-AF5C4E2B4200}"/>
              </a:ext>
            </a:extLst>
          </p:cNvPr>
          <p:cNvSpPr>
            <a:spLocks noGrp="1"/>
          </p:cNvSpPr>
          <p:nvPr>
            <p:ph type="sldNum" sz="quarter" idx="4"/>
          </p:nvPr>
        </p:nvSpPr>
        <p:spPr/>
        <p:txBody>
          <a:bodyPr/>
          <a:lstStyle/>
          <a:p>
            <a:fld id="{51AC9CB8-E4A1-4C80-A0FE-41AB03406E23}" type="slidenum">
              <a:rPr lang="en-GB" smtClean="0"/>
              <a:pPr/>
              <a:t>32</a:t>
            </a:fld>
            <a:endParaRPr lang="en-GB"/>
          </a:p>
        </p:txBody>
      </p:sp>
      <p:sp>
        <p:nvSpPr>
          <p:cNvPr id="3" name="Footer Placeholder 2">
            <a:extLst>
              <a:ext uri="{FF2B5EF4-FFF2-40B4-BE49-F238E27FC236}">
                <a16:creationId xmlns:a16="http://schemas.microsoft.com/office/drawing/2014/main" id="{3681A6B2-6958-4272-8CA6-12956429DF1F}"/>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01516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CAAD84F-D258-4978-966F-722152EB5154}"/>
              </a:ext>
            </a:extLst>
          </p:cNvPr>
          <p:cNvSpPr>
            <a:spLocks noGrp="1"/>
          </p:cNvSpPr>
          <p:nvPr>
            <p:ph type="title"/>
          </p:nvPr>
        </p:nvSpPr>
        <p:spPr/>
        <p:txBody>
          <a:bodyPr/>
          <a:lstStyle/>
          <a:p>
            <a:r>
              <a:rPr lang="en-GB" dirty="0">
                <a:solidFill>
                  <a:schemeClr val="tx1"/>
                </a:solidFill>
              </a:rPr>
              <a:t>Examples</a:t>
            </a:r>
          </a:p>
        </p:txBody>
      </p:sp>
      <p:sp>
        <p:nvSpPr>
          <p:cNvPr id="12" name="Rectangle 11">
            <a:extLst>
              <a:ext uri="{FF2B5EF4-FFF2-40B4-BE49-F238E27FC236}">
                <a16:creationId xmlns:a16="http://schemas.microsoft.com/office/drawing/2014/main" id="{4E72A3CA-C159-42C3-9AC3-82308E613589}"/>
              </a:ext>
              <a:ext uri="{C183D7F6-B498-43B3-948B-1728B52AA6E4}">
                <adec:decorative xmlns:adec="http://schemas.microsoft.com/office/drawing/2017/decorative" val="0"/>
              </a:ext>
            </a:extLst>
          </p:cNvPr>
          <p:cNvSpPr/>
          <p:nvPr/>
        </p:nvSpPr>
        <p:spPr>
          <a:xfrm>
            <a:off x="961292" y="1367863"/>
            <a:ext cx="4738141" cy="2178827"/>
          </a:xfrm>
          <a:prstGeom prst="rect">
            <a:avLst/>
          </a:prstGeom>
          <a:solidFill>
            <a:srgbClr val="FCBC00"/>
          </a:solidFill>
          <a:ln w="12700" cap="flat" cmpd="sng" algn="ctr">
            <a:solidFill>
              <a:srgbClr val="F2F2F2">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800" b="0" i="0" u="none" strike="noStrike" kern="0" cap="none" spc="0" normalizeH="0" baseline="0" noProof="0">
                <a:ln>
                  <a:noFill/>
                </a:ln>
                <a:solidFill>
                  <a:srgbClr val="00131D"/>
                </a:solidFill>
                <a:effectLst/>
                <a:uLnTx/>
                <a:uFillTx/>
                <a:latin typeface="Calibri" panose="020F0502020204030204"/>
                <a:ea typeface="+mn-ea"/>
                <a:cs typeface="+mn-cs"/>
              </a:rPr>
              <a:t>Your Feedback</a:t>
            </a:r>
          </a:p>
        </p:txBody>
      </p:sp>
      <p:sp>
        <p:nvSpPr>
          <p:cNvPr id="13" name="Rectangle 12">
            <a:extLst>
              <a:ext uri="{FF2B5EF4-FFF2-40B4-BE49-F238E27FC236}">
                <a16:creationId xmlns:a16="http://schemas.microsoft.com/office/drawing/2014/main" id="{85EA117F-B190-4015-8220-1FBA485E5425}"/>
              </a:ext>
              <a:ext uri="{C183D7F6-B498-43B3-948B-1728B52AA6E4}">
                <adec:decorative xmlns:adec="http://schemas.microsoft.com/office/drawing/2017/decorative" val="0"/>
              </a:ext>
            </a:extLst>
          </p:cNvPr>
          <p:cNvSpPr/>
          <p:nvPr/>
        </p:nvSpPr>
        <p:spPr>
          <a:xfrm>
            <a:off x="6406198" y="1351642"/>
            <a:ext cx="4825355" cy="2193364"/>
          </a:xfrm>
          <a:prstGeom prst="rect">
            <a:avLst/>
          </a:prstGeom>
          <a:solidFill>
            <a:srgbClr val="9FB1BD"/>
          </a:solidFill>
          <a:ln w="12700" cap="flat" cmpd="sng" algn="ctr">
            <a:solidFill>
              <a:srgbClr val="F2F2F2">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800" b="0" i="0" u="none" strike="noStrike" kern="0" cap="none" spc="0" normalizeH="0" baseline="0" noProof="0">
                <a:ln>
                  <a:noFill/>
                </a:ln>
                <a:solidFill>
                  <a:srgbClr val="00131D"/>
                </a:solidFill>
                <a:effectLst/>
                <a:uLnTx/>
                <a:uFillTx/>
                <a:latin typeface="Calibri" panose="020F0502020204030204"/>
                <a:ea typeface="+mn-ea"/>
                <a:cs typeface="+mn-cs"/>
              </a:rPr>
              <a:t>Assignment deadline</a:t>
            </a:r>
          </a:p>
        </p:txBody>
      </p:sp>
      <p:sp>
        <p:nvSpPr>
          <p:cNvPr id="14" name="Rectangle 13">
            <a:extLst>
              <a:ext uri="{FF2B5EF4-FFF2-40B4-BE49-F238E27FC236}">
                <a16:creationId xmlns:a16="http://schemas.microsoft.com/office/drawing/2014/main" id="{1022B5E8-36CC-4C03-8B64-4BACA6B9F5FD}"/>
              </a:ext>
            </a:extLst>
          </p:cNvPr>
          <p:cNvSpPr/>
          <p:nvPr/>
        </p:nvSpPr>
        <p:spPr>
          <a:xfrm>
            <a:off x="961292" y="3976973"/>
            <a:ext cx="4738140" cy="2263808"/>
          </a:xfrm>
          <a:prstGeom prst="rect">
            <a:avLst/>
          </a:prstGeom>
          <a:solidFill>
            <a:srgbClr val="FFE8EC"/>
          </a:solidFill>
          <a:ln w="12700" cap="flat" cmpd="sng" algn="ctr">
            <a:solidFill>
              <a:srgbClr val="F2F2F2">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800" b="0" i="0" u="none" strike="noStrike" kern="0" cap="none" spc="0" normalizeH="0" baseline="0" noProof="0">
                <a:ln>
                  <a:noFill/>
                </a:ln>
                <a:solidFill>
                  <a:srgbClr val="000036"/>
                </a:solidFill>
                <a:effectLst/>
                <a:uLnTx/>
                <a:uFillTx/>
                <a:latin typeface="Calibri" panose="020F0502020204030204"/>
                <a:ea typeface="+mn-ea"/>
                <a:cs typeface="+mn-cs"/>
              </a:rPr>
              <a:t>Semester 2 timetable</a:t>
            </a:r>
          </a:p>
        </p:txBody>
      </p:sp>
      <p:sp>
        <p:nvSpPr>
          <p:cNvPr id="15" name="Rectangle 14">
            <a:extLst>
              <a:ext uri="{FF2B5EF4-FFF2-40B4-BE49-F238E27FC236}">
                <a16:creationId xmlns:a16="http://schemas.microsoft.com/office/drawing/2014/main" id="{24587D45-7B9D-4863-B15B-D58B5A69D363}"/>
              </a:ext>
            </a:extLst>
          </p:cNvPr>
          <p:cNvSpPr/>
          <p:nvPr/>
        </p:nvSpPr>
        <p:spPr>
          <a:xfrm>
            <a:off x="6392770" y="3976973"/>
            <a:ext cx="4825355" cy="2263808"/>
          </a:xfrm>
          <a:prstGeom prst="rect">
            <a:avLst/>
          </a:prstGeom>
          <a:solidFill>
            <a:srgbClr val="3CBAC6"/>
          </a:solidFill>
          <a:ln w="12700" cap="flat" cmpd="sng" algn="ctr">
            <a:solidFill>
              <a:srgbClr val="F2F2F2">
                <a:lumMod val="1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4800" b="0" i="0" u="none" strike="noStrike" kern="0" cap="none" spc="0" normalizeH="0" baseline="0" noProof="0">
                <a:ln>
                  <a:noFill/>
                </a:ln>
                <a:solidFill>
                  <a:srgbClr val="000036"/>
                </a:solidFill>
                <a:effectLst/>
                <a:uLnTx/>
                <a:uFillTx/>
                <a:latin typeface="Calibri" panose="020F0502020204030204"/>
                <a:ea typeface="+mn-ea"/>
                <a:cs typeface="+mn-cs"/>
              </a:rPr>
              <a:t>Exam information</a:t>
            </a:r>
          </a:p>
        </p:txBody>
      </p:sp>
      <p:sp>
        <p:nvSpPr>
          <p:cNvPr id="7" name="Slide Number Placeholder 6">
            <a:extLst>
              <a:ext uri="{FF2B5EF4-FFF2-40B4-BE49-F238E27FC236}">
                <a16:creationId xmlns:a16="http://schemas.microsoft.com/office/drawing/2014/main" id="{F52AFD49-0A1F-4F44-AF02-FD30C050383C}"/>
              </a:ext>
            </a:extLst>
          </p:cNvPr>
          <p:cNvSpPr>
            <a:spLocks noGrp="1"/>
          </p:cNvSpPr>
          <p:nvPr>
            <p:ph type="sldNum" sz="quarter" idx="4"/>
          </p:nvPr>
        </p:nvSpPr>
        <p:spPr/>
        <p:txBody>
          <a:bodyPr/>
          <a:lstStyle/>
          <a:p>
            <a:fld id="{51AC9CB8-E4A1-4C80-A0FE-41AB03406E23}" type="slidenum">
              <a:rPr lang="en-GB" smtClean="0"/>
              <a:pPr/>
              <a:t>33</a:t>
            </a:fld>
            <a:endParaRPr lang="en-GB"/>
          </a:p>
        </p:txBody>
      </p:sp>
      <p:sp>
        <p:nvSpPr>
          <p:cNvPr id="2" name="Footer Placeholder 1">
            <a:extLst>
              <a:ext uri="{FF2B5EF4-FFF2-40B4-BE49-F238E27FC236}">
                <a16:creationId xmlns:a16="http://schemas.microsoft.com/office/drawing/2014/main" id="{B70B2F8A-BFC8-4B8E-9AF7-76B6FE949ABC}"/>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7222225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0340F-C247-4EAB-AFFD-06ED5C16757F}"/>
              </a:ext>
            </a:extLst>
          </p:cNvPr>
          <p:cNvSpPr>
            <a:spLocks noGrp="1"/>
          </p:cNvSpPr>
          <p:nvPr>
            <p:ph type="title"/>
          </p:nvPr>
        </p:nvSpPr>
        <p:spPr/>
        <p:txBody>
          <a:bodyPr/>
          <a:lstStyle/>
          <a:p>
            <a:r>
              <a:rPr lang="en-GB" dirty="0">
                <a:solidFill>
                  <a:schemeClr val="tx1"/>
                </a:solidFill>
              </a:rPr>
              <a:t>Information</a:t>
            </a:r>
          </a:p>
        </p:txBody>
      </p:sp>
      <p:pic>
        <p:nvPicPr>
          <p:cNvPr id="5" name="Content Placeholder 7">
            <a:extLst>
              <a:ext uri="{FF2B5EF4-FFF2-40B4-BE49-F238E27FC236}">
                <a16:creationId xmlns:a16="http://schemas.microsoft.com/office/drawing/2014/main" id="{E25C7988-AFB5-40C6-BA10-661C78125A74}"/>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6" y="295409"/>
            <a:ext cx="5472182" cy="5184893"/>
          </a:xfrm>
          <a:prstGeom prst="rect">
            <a:avLst/>
          </a:prstGeom>
          <a:noFill/>
          <a:ln w="38100">
            <a:solidFill>
              <a:schemeClr val="accent5"/>
            </a:solidFill>
          </a:ln>
        </p:spPr>
      </p:pic>
      <p:sp>
        <p:nvSpPr>
          <p:cNvPr id="6" name="Rectangle 5">
            <a:extLst>
              <a:ext uri="{FF2B5EF4-FFF2-40B4-BE49-F238E27FC236}">
                <a16:creationId xmlns:a16="http://schemas.microsoft.com/office/drawing/2014/main" id="{C43E617C-BF5A-424C-B58D-CE6D4893451F}"/>
              </a:ext>
            </a:extLst>
          </p:cNvPr>
          <p:cNvSpPr/>
          <p:nvPr/>
        </p:nvSpPr>
        <p:spPr>
          <a:xfrm>
            <a:off x="6096000" y="295409"/>
            <a:ext cx="5818306" cy="1270802"/>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300 million people have colour blindness.*</a:t>
            </a:r>
          </a:p>
        </p:txBody>
      </p:sp>
      <p:sp>
        <p:nvSpPr>
          <p:cNvPr id="7" name="Rectangle 6">
            <a:extLst>
              <a:ext uri="{FF2B5EF4-FFF2-40B4-BE49-F238E27FC236}">
                <a16:creationId xmlns:a16="http://schemas.microsoft.com/office/drawing/2014/main" id="{8D691B59-9814-4760-9EA8-766FA1C48DB9}"/>
              </a:ext>
            </a:extLst>
          </p:cNvPr>
          <p:cNvSpPr/>
          <p:nvPr/>
        </p:nvSpPr>
        <p:spPr>
          <a:xfrm>
            <a:off x="6096000" y="1751647"/>
            <a:ext cx="5818306" cy="1270802"/>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Many more report having difficulties with their sight.**</a:t>
            </a:r>
          </a:p>
        </p:txBody>
      </p:sp>
      <p:sp>
        <p:nvSpPr>
          <p:cNvPr id="8" name="Rectangle 7">
            <a:extLst>
              <a:ext uri="{FF2B5EF4-FFF2-40B4-BE49-F238E27FC236}">
                <a16:creationId xmlns:a16="http://schemas.microsoft.com/office/drawing/2014/main" id="{397131ED-C47F-4791-B081-9BD03BB4491F}"/>
              </a:ext>
            </a:extLst>
          </p:cNvPr>
          <p:cNvSpPr/>
          <p:nvPr/>
        </p:nvSpPr>
        <p:spPr>
          <a:xfrm>
            <a:off x="6096000" y="3180743"/>
            <a:ext cx="5818306" cy="1270802"/>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ability to see colour decreases in old age.***</a:t>
            </a:r>
          </a:p>
        </p:txBody>
      </p:sp>
      <p:sp>
        <p:nvSpPr>
          <p:cNvPr id="9" name="Rectangle 8">
            <a:extLst>
              <a:ext uri="{FF2B5EF4-FFF2-40B4-BE49-F238E27FC236}">
                <a16:creationId xmlns:a16="http://schemas.microsoft.com/office/drawing/2014/main" id="{A5459CEA-7589-4687-8BBD-606DA7ECC516}"/>
              </a:ext>
              <a:ext uri="{C183D7F6-B498-43B3-948B-1728B52AA6E4}">
                <adec:decorative xmlns:adec="http://schemas.microsoft.com/office/drawing/2017/decorative" val="1"/>
              </a:ext>
            </a:extLst>
          </p:cNvPr>
          <p:cNvSpPr/>
          <p:nvPr/>
        </p:nvSpPr>
        <p:spPr>
          <a:xfrm>
            <a:off x="6076949" y="4609839"/>
            <a:ext cx="5818306" cy="141858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a:t>* </a:t>
            </a:r>
            <a:r>
              <a:rPr lang="en-GB" sz="1400">
                <a:hlinkClick r:id="rId3"/>
              </a:rPr>
              <a:t>https://abilitynet.org.uk/blog/visual-impairment-and-computing-common-questions</a:t>
            </a:r>
            <a:r>
              <a:rPr lang="en-GB" sz="1400"/>
              <a:t> </a:t>
            </a:r>
          </a:p>
          <a:p>
            <a:r>
              <a:rPr lang="en-GB" sz="1400"/>
              <a:t>** </a:t>
            </a:r>
            <a:r>
              <a:rPr lang="en-GB" sz="1400">
                <a:hlinkClick r:id="rId4"/>
              </a:rPr>
              <a:t>http://www.colourblindawareness.org/colour-blindness/</a:t>
            </a:r>
            <a:r>
              <a:rPr lang="en-GB" sz="1400"/>
              <a:t> </a:t>
            </a:r>
          </a:p>
          <a:p>
            <a:r>
              <a:rPr lang="en-GB" sz="1400"/>
              <a:t>*** </a:t>
            </a:r>
            <a:r>
              <a:rPr lang="en-GB" sz="1400">
                <a:hlinkClick r:id="rId5"/>
              </a:rPr>
              <a:t>https://en.wikipedia.org/wiki/Color_blindness</a:t>
            </a:r>
            <a:r>
              <a:rPr lang="en-GB" sz="1400"/>
              <a:t>  </a:t>
            </a:r>
          </a:p>
        </p:txBody>
      </p:sp>
      <p:sp>
        <p:nvSpPr>
          <p:cNvPr id="10" name="TextBox 9">
            <a:extLst>
              <a:ext uri="{FF2B5EF4-FFF2-40B4-BE49-F238E27FC236}">
                <a16:creationId xmlns:a16="http://schemas.microsoft.com/office/drawing/2014/main" id="{9DFD0AC1-C006-4024-864C-85027CDAE1A7}"/>
              </a:ext>
              <a:ext uri="{C183D7F6-B498-43B3-948B-1728B52AA6E4}">
                <adec:decorative xmlns:adec="http://schemas.microsoft.com/office/drawing/2017/decorative" val="1"/>
              </a:ext>
            </a:extLst>
          </p:cNvPr>
          <p:cNvSpPr txBox="1"/>
          <p:nvPr/>
        </p:nvSpPr>
        <p:spPr>
          <a:xfrm>
            <a:off x="190500" y="5627759"/>
            <a:ext cx="4816368" cy="584775"/>
          </a:xfrm>
          <a:prstGeom prst="rect">
            <a:avLst/>
          </a:prstGeom>
          <a:solidFill>
            <a:schemeClr val="bg1">
              <a:lumMod val="10000"/>
            </a:schemeClr>
          </a:solidFill>
          <a:ln w="38100">
            <a:solidFill>
              <a:schemeClr val="accent2"/>
            </a:solidFill>
          </a:ln>
        </p:spPr>
        <p:txBody>
          <a:bodyPr wrap="square" lIns="91440" tIns="45720" rIns="91440" bIns="45720" rtlCol="0" anchor="t">
            <a:spAutoFit/>
          </a:bodyPr>
          <a:lstStyle/>
          <a:p>
            <a:r>
              <a:rPr lang="de-DE" sz="1600">
                <a:solidFill>
                  <a:schemeClr val="accent5"/>
                </a:solidFill>
              </a:rPr>
              <a:t>Diagram from:</a:t>
            </a:r>
            <a:endParaRPr lang="de-DE" sz="1600">
              <a:solidFill>
                <a:schemeClr val="accent5"/>
              </a:solidFill>
              <a:cs typeface="Arial"/>
            </a:endParaRPr>
          </a:p>
          <a:p>
            <a:r>
              <a:rPr lang="de-DE" sz="1600">
                <a:hlinkClick r:id="rId6"/>
              </a:rPr>
              <a:t>https://24ways.org/2012/colour-accessibility/</a:t>
            </a:r>
            <a:r>
              <a:rPr lang="de-DE" sz="1600"/>
              <a:t> </a:t>
            </a:r>
            <a:endParaRPr lang="en-GB" sz="1600"/>
          </a:p>
        </p:txBody>
      </p:sp>
      <p:sp>
        <p:nvSpPr>
          <p:cNvPr id="4" name="Slide Number Placeholder 3">
            <a:extLst>
              <a:ext uri="{FF2B5EF4-FFF2-40B4-BE49-F238E27FC236}">
                <a16:creationId xmlns:a16="http://schemas.microsoft.com/office/drawing/2014/main" id="{88ADB2EB-F6A8-435B-9A8C-B7592DE3E6D6}"/>
              </a:ext>
            </a:extLst>
          </p:cNvPr>
          <p:cNvSpPr>
            <a:spLocks noGrp="1"/>
          </p:cNvSpPr>
          <p:nvPr>
            <p:ph type="sldNum" sz="quarter" idx="4"/>
          </p:nvPr>
        </p:nvSpPr>
        <p:spPr/>
        <p:txBody>
          <a:bodyPr/>
          <a:lstStyle/>
          <a:p>
            <a:fld id="{51AC9CB8-E4A1-4C80-A0FE-41AB03406E23}" type="slidenum">
              <a:rPr lang="en-GB" smtClean="0"/>
              <a:pPr/>
              <a:t>34</a:t>
            </a:fld>
            <a:endParaRPr lang="en-GB"/>
          </a:p>
        </p:txBody>
      </p:sp>
      <p:sp>
        <p:nvSpPr>
          <p:cNvPr id="3" name="Footer Placeholder 2">
            <a:extLst>
              <a:ext uri="{FF2B5EF4-FFF2-40B4-BE49-F238E27FC236}">
                <a16:creationId xmlns:a16="http://schemas.microsoft.com/office/drawing/2014/main" id="{70833485-AD42-4F0A-91D1-36848D58B7F2}"/>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660386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43D50-6530-4380-82EC-D9503F4D61E1}"/>
              </a:ext>
            </a:extLst>
          </p:cNvPr>
          <p:cNvSpPr>
            <a:spLocks noGrp="1"/>
          </p:cNvSpPr>
          <p:nvPr>
            <p:ph type="title"/>
          </p:nvPr>
        </p:nvSpPr>
        <p:spPr/>
        <p:txBody>
          <a:bodyPr/>
          <a:lstStyle/>
          <a:p>
            <a:r>
              <a:rPr lang="en-GB" dirty="0"/>
              <a:t>Situational visual impairments</a:t>
            </a:r>
          </a:p>
        </p:txBody>
      </p:sp>
      <p:sp>
        <p:nvSpPr>
          <p:cNvPr id="5" name="Rectangle 4">
            <a:extLst>
              <a:ext uri="{FF2B5EF4-FFF2-40B4-BE49-F238E27FC236}">
                <a16:creationId xmlns:a16="http://schemas.microsoft.com/office/drawing/2014/main" id="{8FE3A560-2FD2-4BDC-972C-78A0E1280FC5}"/>
              </a:ext>
            </a:extLst>
          </p:cNvPr>
          <p:cNvSpPr/>
          <p:nvPr/>
        </p:nvSpPr>
        <p:spPr>
          <a:xfrm>
            <a:off x="584243" y="4261746"/>
            <a:ext cx="2648633" cy="1569658"/>
          </a:xfrm>
          <a:prstGeom prst="rect">
            <a:avLst/>
          </a:prstGeom>
          <a:solidFill>
            <a:schemeClr val="bg1">
              <a:lumMod val="1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solidFill>
                  <a:schemeClr val="accent5"/>
                </a:solidFill>
              </a:rPr>
              <a:t>Using a mobile in outdoors</a:t>
            </a:r>
          </a:p>
          <a:p>
            <a:endParaRPr lang="en-GB">
              <a:solidFill>
                <a:schemeClr val="accent5"/>
              </a:solidFill>
            </a:endParaRPr>
          </a:p>
          <a:p>
            <a:r>
              <a:rPr lang="en-GB" sz="1200">
                <a:solidFill>
                  <a:schemeClr val="accent5"/>
                </a:solidFill>
              </a:rPr>
              <a:t>Steve Mason/Photodisc/Getty Images</a:t>
            </a:r>
          </a:p>
          <a:p>
            <a:endParaRPr lang="en-GB">
              <a:solidFill>
                <a:schemeClr val="accent5"/>
              </a:solidFill>
            </a:endParaRPr>
          </a:p>
        </p:txBody>
      </p:sp>
      <p:sp>
        <p:nvSpPr>
          <p:cNvPr id="6" name="Rectangle 5">
            <a:extLst>
              <a:ext uri="{FF2B5EF4-FFF2-40B4-BE49-F238E27FC236}">
                <a16:creationId xmlns:a16="http://schemas.microsoft.com/office/drawing/2014/main" id="{F0DBBD94-8658-4C4F-8655-9A59574236B8}"/>
              </a:ext>
            </a:extLst>
          </p:cNvPr>
          <p:cNvSpPr/>
          <p:nvPr/>
        </p:nvSpPr>
        <p:spPr>
          <a:xfrm>
            <a:off x="3359675" y="4261746"/>
            <a:ext cx="2627938" cy="1569658"/>
          </a:xfrm>
          <a:prstGeom prst="rect">
            <a:avLst/>
          </a:prstGeom>
          <a:solidFill>
            <a:schemeClr val="bg1">
              <a:lumMod val="1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solidFill>
                  <a:schemeClr val="accent5"/>
                </a:solidFill>
              </a:rPr>
              <a:t>A projector screen in a well-lit room</a:t>
            </a:r>
          </a:p>
          <a:p>
            <a:endParaRPr lang="en-GB">
              <a:solidFill>
                <a:schemeClr val="accent5"/>
              </a:solidFill>
            </a:endParaRPr>
          </a:p>
          <a:p>
            <a:r>
              <a:rPr lang="en-GB" sz="1200">
                <a:solidFill>
                  <a:schemeClr val="accent5"/>
                </a:solidFill>
              </a:rPr>
              <a:t>pxfuel.com - Creative Commons Zero - CC0</a:t>
            </a:r>
          </a:p>
          <a:p>
            <a:endParaRPr lang="en-GB">
              <a:solidFill>
                <a:schemeClr val="accent5"/>
              </a:solidFill>
            </a:endParaRPr>
          </a:p>
        </p:txBody>
      </p:sp>
      <p:sp>
        <p:nvSpPr>
          <p:cNvPr id="7" name="Rectangle 6">
            <a:extLst>
              <a:ext uri="{FF2B5EF4-FFF2-40B4-BE49-F238E27FC236}">
                <a16:creationId xmlns:a16="http://schemas.microsoft.com/office/drawing/2014/main" id="{99EBF838-5BDB-47F3-A036-8C28501AF20A}"/>
              </a:ext>
            </a:extLst>
          </p:cNvPr>
          <p:cNvSpPr/>
          <p:nvPr/>
        </p:nvSpPr>
        <p:spPr>
          <a:xfrm>
            <a:off x="6135106" y="4261745"/>
            <a:ext cx="2627938" cy="1569659"/>
          </a:xfrm>
          <a:prstGeom prst="rect">
            <a:avLst/>
          </a:prstGeom>
          <a:solidFill>
            <a:schemeClr val="bg1">
              <a:lumMod val="1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solidFill>
                  <a:schemeClr val="accent5"/>
                </a:solidFill>
              </a:rPr>
              <a:t>Screen glare</a:t>
            </a:r>
          </a:p>
          <a:p>
            <a:endParaRPr lang="en-GB">
              <a:solidFill>
                <a:schemeClr val="accent5"/>
              </a:solidFill>
            </a:endParaRPr>
          </a:p>
          <a:p>
            <a:endParaRPr lang="en-GB">
              <a:solidFill>
                <a:schemeClr val="accent5"/>
              </a:solidFill>
            </a:endParaRPr>
          </a:p>
          <a:p>
            <a:endParaRPr lang="en-GB">
              <a:solidFill>
                <a:schemeClr val="accent5"/>
              </a:solidFill>
            </a:endParaRPr>
          </a:p>
          <a:p>
            <a:r>
              <a:rPr lang="pl-PL" sz="1200">
                <a:solidFill>
                  <a:schemeClr val="accent5"/>
                </a:solidFill>
              </a:rPr>
              <a:t>Luke Domy </a:t>
            </a:r>
            <a:r>
              <a:rPr lang="en-GB" sz="1200">
                <a:solidFill>
                  <a:schemeClr val="accent5"/>
                </a:solidFill>
              </a:rPr>
              <a:t>/ </a:t>
            </a:r>
            <a:r>
              <a:rPr lang="pl-PL" sz="1200">
                <a:solidFill>
                  <a:schemeClr val="accent5"/>
                </a:solidFill>
              </a:rPr>
              <a:t>CC BY-NC-ND 2.0</a:t>
            </a:r>
            <a:endParaRPr lang="en-GB" sz="1200">
              <a:solidFill>
                <a:schemeClr val="accent5"/>
              </a:solidFill>
            </a:endParaRPr>
          </a:p>
          <a:p>
            <a:endParaRPr lang="en-GB">
              <a:solidFill>
                <a:schemeClr val="accent5"/>
              </a:solidFill>
            </a:endParaRPr>
          </a:p>
        </p:txBody>
      </p:sp>
      <p:sp>
        <p:nvSpPr>
          <p:cNvPr id="8" name="Rectangle 7">
            <a:extLst>
              <a:ext uri="{FF2B5EF4-FFF2-40B4-BE49-F238E27FC236}">
                <a16:creationId xmlns:a16="http://schemas.microsoft.com/office/drawing/2014/main" id="{D8EB8ED5-E31E-4E51-AAA1-F378E1E7E532}"/>
              </a:ext>
            </a:extLst>
          </p:cNvPr>
          <p:cNvSpPr/>
          <p:nvPr/>
        </p:nvSpPr>
        <p:spPr>
          <a:xfrm>
            <a:off x="8910537" y="4261746"/>
            <a:ext cx="2627937" cy="1569658"/>
          </a:xfrm>
          <a:prstGeom prst="rect">
            <a:avLst/>
          </a:prstGeom>
          <a:solidFill>
            <a:schemeClr val="bg1">
              <a:lumMod val="10000"/>
            </a:schemeClr>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a:solidFill>
                  <a:schemeClr val="accent5"/>
                </a:solidFill>
              </a:rPr>
              <a:t>Working in a poorly lit room.</a:t>
            </a:r>
          </a:p>
          <a:p>
            <a:endParaRPr lang="en-GB">
              <a:solidFill>
                <a:schemeClr val="accent5"/>
              </a:solidFill>
            </a:endParaRPr>
          </a:p>
          <a:p>
            <a:endParaRPr lang="en-GB">
              <a:solidFill>
                <a:schemeClr val="accent5"/>
              </a:solidFill>
            </a:endParaRPr>
          </a:p>
          <a:p>
            <a:r>
              <a:rPr lang="en-GB" sz="1200">
                <a:solidFill>
                  <a:schemeClr val="accent5"/>
                </a:solidFill>
              </a:rPr>
              <a:t>Getty Images</a:t>
            </a:r>
          </a:p>
        </p:txBody>
      </p:sp>
      <p:pic>
        <p:nvPicPr>
          <p:cNvPr id="9" name="Content Placeholder 7">
            <a:extLst>
              <a:ext uri="{FF2B5EF4-FFF2-40B4-BE49-F238E27FC236}">
                <a16:creationId xmlns:a16="http://schemas.microsoft.com/office/drawing/2014/main" id="{BA2AD96B-E6AF-4BE2-A192-9A4FB43C984A}"/>
              </a:ext>
              <a:ext uri="{C183D7F6-B498-43B3-948B-1728B52AA6E4}">
                <adec:decorative xmlns:adec="http://schemas.microsoft.com/office/drawing/2017/decorative" val="1"/>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14090" r="15430"/>
          <a:stretch/>
        </p:blipFill>
        <p:spPr>
          <a:xfrm>
            <a:off x="604938" y="1601177"/>
            <a:ext cx="2627939" cy="2501828"/>
          </a:xfrm>
          <a:prstGeom prst="rect">
            <a:avLst/>
          </a:prstGeom>
          <a:ln w="38100">
            <a:solidFill>
              <a:schemeClr val="accent5"/>
            </a:solidFill>
          </a:ln>
        </p:spPr>
      </p:pic>
      <p:pic>
        <p:nvPicPr>
          <p:cNvPr id="10" name="Picture 9">
            <a:extLst>
              <a:ext uri="{FF2B5EF4-FFF2-40B4-BE49-F238E27FC236}">
                <a16:creationId xmlns:a16="http://schemas.microsoft.com/office/drawing/2014/main" id="{C84EA11F-BC49-41F7-A576-5ECB1938FF1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6827" t="14291" r="27799" b="44218"/>
          <a:stretch/>
        </p:blipFill>
        <p:spPr>
          <a:xfrm>
            <a:off x="3389033" y="1601177"/>
            <a:ext cx="2572747" cy="2501828"/>
          </a:xfrm>
          <a:prstGeom prst="rect">
            <a:avLst/>
          </a:prstGeom>
          <a:ln w="38100">
            <a:solidFill>
              <a:schemeClr val="accent5"/>
            </a:solidFill>
          </a:ln>
        </p:spPr>
      </p:pic>
      <p:pic>
        <p:nvPicPr>
          <p:cNvPr id="11" name="Picture 2">
            <a:extLst>
              <a:ext uri="{FF2B5EF4-FFF2-40B4-BE49-F238E27FC236}">
                <a16:creationId xmlns:a16="http://schemas.microsoft.com/office/drawing/2014/main" id="{AF4C2698-3433-4157-8BC4-03641625F3B9}"/>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189" r="6575"/>
          <a:stretch/>
        </p:blipFill>
        <p:spPr bwMode="auto">
          <a:xfrm>
            <a:off x="6120622" y="1608111"/>
            <a:ext cx="2616589" cy="250700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51CFCD48-AEAE-4375-AC0C-6E7BD9A69EA7}"/>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785" r="7016"/>
          <a:stretch/>
        </p:blipFill>
        <p:spPr bwMode="auto">
          <a:xfrm>
            <a:off x="8924628" y="1601366"/>
            <a:ext cx="2616589" cy="2520844"/>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9EF14EA-4A6F-4E86-8696-480B7315B609}"/>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3" name="Footer Placeholder 2">
            <a:extLst>
              <a:ext uri="{FF2B5EF4-FFF2-40B4-BE49-F238E27FC236}">
                <a16:creationId xmlns:a16="http://schemas.microsoft.com/office/drawing/2014/main" id="{5F2542D0-05CC-4F0D-A405-C9E347421808}"/>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044480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E298F6F-29D9-4AAC-B59B-F9D77ABD0B21}"/>
              </a:ext>
            </a:extLst>
          </p:cNvPr>
          <p:cNvSpPr>
            <a:spLocks noGrp="1"/>
          </p:cNvSpPr>
          <p:nvPr>
            <p:ph type="title"/>
          </p:nvPr>
        </p:nvSpPr>
        <p:spPr/>
        <p:txBody>
          <a:bodyPr/>
          <a:lstStyle/>
          <a:p>
            <a:r>
              <a:rPr lang="en-GB" dirty="0">
                <a:solidFill>
                  <a:schemeClr val="tx1"/>
                </a:solidFill>
              </a:rPr>
              <a:t>Examples 2</a:t>
            </a:r>
          </a:p>
        </p:txBody>
      </p:sp>
      <p:sp>
        <p:nvSpPr>
          <p:cNvPr id="4" name="Slide Number Placeholder 3">
            <a:extLst>
              <a:ext uri="{FF2B5EF4-FFF2-40B4-BE49-F238E27FC236}">
                <a16:creationId xmlns:a16="http://schemas.microsoft.com/office/drawing/2014/main" id="{6DBE2FDB-D454-41F9-9380-F19614195D59}"/>
              </a:ext>
            </a:extLst>
          </p:cNvPr>
          <p:cNvSpPr>
            <a:spLocks noGrp="1"/>
          </p:cNvSpPr>
          <p:nvPr>
            <p:ph type="sldNum" sz="quarter" idx="4"/>
          </p:nvPr>
        </p:nvSpPr>
        <p:spPr/>
        <p:txBody>
          <a:bodyPr/>
          <a:lstStyle/>
          <a:p>
            <a:fld id="{51AC9CB8-E4A1-4C80-A0FE-41AB03406E23}" type="slidenum">
              <a:rPr lang="en-GB" smtClean="0"/>
              <a:pPr/>
              <a:t>36</a:t>
            </a:fld>
            <a:endParaRPr lang="en-GB"/>
          </a:p>
        </p:txBody>
      </p:sp>
      <p:sp>
        <p:nvSpPr>
          <p:cNvPr id="5" name="Rectangle: Rounded Corners 4">
            <a:extLst>
              <a:ext uri="{FF2B5EF4-FFF2-40B4-BE49-F238E27FC236}">
                <a16:creationId xmlns:a16="http://schemas.microsoft.com/office/drawing/2014/main" id="{5B50664A-80CB-4D96-B8EA-FDD08E129CBB}"/>
              </a:ext>
            </a:extLst>
          </p:cNvPr>
          <p:cNvSpPr/>
          <p:nvPr/>
        </p:nvSpPr>
        <p:spPr>
          <a:xfrm>
            <a:off x="7892147" y="298789"/>
            <a:ext cx="3549204" cy="1963553"/>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accent5"/>
                </a:solidFill>
              </a:rPr>
              <a:t>Photo of earlier examples on a laptop screen with lots of glare.</a:t>
            </a:r>
          </a:p>
        </p:txBody>
      </p:sp>
      <p:pic>
        <p:nvPicPr>
          <p:cNvPr id="6" name="Content Placeholder 7" descr="Examples of poor colour contrast when viewed on a screen with glare from an external light source.  This is harder to read.&#10;">
            <a:extLst>
              <a:ext uri="{FF2B5EF4-FFF2-40B4-BE49-F238E27FC236}">
                <a16:creationId xmlns:a16="http://schemas.microsoft.com/office/drawing/2014/main" id="{054F8E34-C05D-445B-8DE4-156530A27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945" y="298789"/>
            <a:ext cx="5519055" cy="2788709"/>
          </a:xfrm>
          <a:prstGeom prst="rect">
            <a:avLst/>
          </a:prstGeom>
          <a:ln w="38100">
            <a:solidFill>
              <a:schemeClr val="accent5"/>
            </a:solidFill>
          </a:ln>
        </p:spPr>
      </p:pic>
      <p:sp>
        <p:nvSpPr>
          <p:cNvPr id="7" name="Rectangle: Rounded Corners 6">
            <a:extLst>
              <a:ext uri="{FF2B5EF4-FFF2-40B4-BE49-F238E27FC236}">
                <a16:creationId xmlns:a16="http://schemas.microsoft.com/office/drawing/2014/main" id="{641A9968-0EFD-4F47-BB2D-8F2B9B54A4BC}"/>
              </a:ext>
            </a:extLst>
          </p:cNvPr>
          <p:cNvSpPr/>
          <p:nvPr/>
        </p:nvSpPr>
        <p:spPr>
          <a:xfrm>
            <a:off x="925751" y="3722308"/>
            <a:ext cx="3549204" cy="1963553"/>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accent5"/>
                </a:solidFill>
              </a:rPr>
              <a:t>Using </a:t>
            </a:r>
            <a:r>
              <a:rPr lang="en-GB" sz="2400" dirty="0">
                <a:solidFill>
                  <a:schemeClr val="accent3"/>
                </a:solidFill>
              </a:rPr>
              <a:t>sufficient contrast </a:t>
            </a:r>
            <a:r>
              <a:rPr lang="en-GB" sz="2400" dirty="0">
                <a:solidFill>
                  <a:schemeClr val="accent5"/>
                </a:solidFill>
              </a:rPr>
              <a:t>will enhance the accessibility of your colour choices.</a:t>
            </a:r>
          </a:p>
        </p:txBody>
      </p:sp>
      <p:pic>
        <p:nvPicPr>
          <p:cNvPr id="8" name="Content Placeholder 7" descr="Examples of good colour contrast when viewed on a screen with glare from an external light source.  This is easier to read.&#10;">
            <a:extLst>
              <a:ext uri="{FF2B5EF4-FFF2-40B4-BE49-F238E27FC236}">
                <a16:creationId xmlns:a16="http://schemas.microsoft.com/office/drawing/2014/main" id="{B66AF62D-1E90-4C11-8CF5-295A13BD68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5823" y="2937460"/>
            <a:ext cx="6404855" cy="3109018"/>
          </a:xfrm>
          <a:prstGeom prst="rect">
            <a:avLst/>
          </a:prstGeom>
          <a:ln w="38100">
            <a:solidFill>
              <a:schemeClr val="accent5"/>
            </a:solidFill>
          </a:ln>
          <a:effectLst>
            <a:outerShdw blurRad="50800" dist="38100" dir="13500000" algn="br" rotWithShape="0">
              <a:prstClr val="black">
                <a:alpha val="40000"/>
              </a:prstClr>
            </a:outerShdw>
          </a:effectLst>
        </p:spPr>
      </p:pic>
      <p:sp>
        <p:nvSpPr>
          <p:cNvPr id="2" name="Footer Placeholder 1">
            <a:extLst>
              <a:ext uri="{FF2B5EF4-FFF2-40B4-BE49-F238E27FC236}">
                <a16:creationId xmlns:a16="http://schemas.microsoft.com/office/drawing/2014/main" id="{DB953B20-11C2-4496-83EF-30BB7D4D4357}"/>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69350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F3D62-EC45-4E40-8B6D-E5BCD32DDAFF}"/>
              </a:ext>
            </a:extLst>
          </p:cNvPr>
          <p:cNvSpPr>
            <a:spLocks noGrp="1"/>
          </p:cNvSpPr>
          <p:nvPr>
            <p:ph type="title"/>
          </p:nvPr>
        </p:nvSpPr>
        <p:spPr/>
        <p:txBody>
          <a:bodyPr/>
          <a:lstStyle/>
          <a:p>
            <a:r>
              <a:rPr lang="en-GB" dirty="0"/>
              <a:t>A rule of thumb</a:t>
            </a:r>
          </a:p>
        </p:txBody>
      </p:sp>
      <p:sp>
        <p:nvSpPr>
          <p:cNvPr id="4" name="Rectangle 3">
            <a:extLst>
              <a:ext uri="{FF2B5EF4-FFF2-40B4-BE49-F238E27FC236}">
                <a16:creationId xmlns:a16="http://schemas.microsoft.com/office/drawing/2014/main" id="{CFC777D6-883E-4D25-9116-4B3952A29E32}"/>
              </a:ext>
            </a:extLst>
          </p:cNvPr>
          <p:cNvSpPr/>
          <p:nvPr/>
        </p:nvSpPr>
        <p:spPr>
          <a:xfrm>
            <a:off x="838199" y="1842559"/>
            <a:ext cx="10515601" cy="1236507"/>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1"/>
                </a:solidFill>
              </a:rPr>
              <a:t>Light text on a dark background is easy to read</a:t>
            </a:r>
          </a:p>
        </p:txBody>
      </p:sp>
      <p:sp>
        <p:nvSpPr>
          <p:cNvPr id="5" name="Rectangle 4">
            <a:extLst>
              <a:ext uri="{FF2B5EF4-FFF2-40B4-BE49-F238E27FC236}">
                <a16:creationId xmlns:a16="http://schemas.microsoft.com/office/drawing/2014/main" id="{36AE4A9E-6CC5-4296-B7E8-9353EFD5E994}"/>
              </a:ext>
            </a:extLst>
          </p:cNvPr>
          <p:cNvSpPr/>
          <p:nvPr/>
        </p:nvSpPr>
        <p:spPr>
          <a:xfrm>
            <a:off x="838199" y="4516226"/>
            <a:ext cx="10515601" cy="1236507"/>
          </a:xfrm>
          <a:prstGeom prst="rect">
            <a:avLst/>
          </a:prstGeom>
          <a:solidFill>
            <a:schemeClr val="accent1">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600" dirty="0">
                <a:solidFill>
                  <a:schemeClr val="bg1">
                    <a:lumMod val="10000"/>
                  </a:schemeClr>
                </a:solidFill>
              </a:rPr>
              <a:t>Dark text on a light background is easy to read</a:t>
            </a:r>
          </a:p>
        </p:txBody>
      </p:sp>
      <p:sp>
        <p:nvSpPr>
          <p:cNvPr id="3" name="Slide Number Placeholder 2">
            <a:extLst>
              <a:ext uri="{FF2B5EF4-FFF2-40B4-BE49-F238E27FC236}">
                <a16:creationId xmlns:a16="http://schemas.microsoft.com/office/drawing/2014/main" id="{96F938E7-BBCA-46E6-90C4-F7C539C9109D}"/>
              </a:ext>
            </a:extLst>
          </p:cNvPr>
          <p:cNvSpPr>
            <a:spLocks noGrp="1"/>
          </p:cNvSpPr>
          <p:nvPr>
            <p:ph type="sldNum" sz="quarter" idx="4"/>
          </p:nvPr>
        </p:nvSpPr>
        <p:spPr/>
        <p:txBody>
          <a:bodyPr/>
          <a:lstStyle/>
          <a:p>
            <a:fld id="{51AC9CB8-E4A1-4C80-A0FE-41AB03406E23}" type="slidenum">
              <a:rPr lang="en-GB" smtClean="0"/>
              <a:pPr/>
              <a:t>37</a:t>
            </a:fld>
            <a:endParaRPr lang="en-GB"/>
          </a:p>
        </p:txBody>
      </p:sp>
      <p:sp>
        <p:nvSpPr>
          <p:cNvPr id="6" name="Footer Placeholder 5">
            <a:extLst>
              <a:ext uri="{FF2B5EF4-FFF2-40B4-BE49-F238E27FC236}">
                <a16:creationId xmlns:a16="http://schemas.microsoft.com/office/drawing/2014/main" id="{E68A1750-B87F-40C5-B1F2-9EF20D097CA4}"/>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88392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5588B9C-8009-4DAA-9B2F-2AC20336BCF6}"/>
              </a:ext>
            </a:extLst>
          </p:cNvPr>
          <p:cNvSpPr>
            <a:spLocks noGrp="1"/>
          </p:cNvSpPr>
          <p:nvPr>
            <p:ph type="title"/>
          </p:nvPr>
        </p:nvSpPr>
        <p:spPr/>
        <p:txBody>
          <a:bodyPr>
            <a:normAutofit fontScale="90000"/>
          </a:bodyPr>
          <a:lstStyle/>
          <a:p>
            <a:r>
              <a:rPr lang="en-GB" dirty="0">
                <a:solidFill>
                  <a:schemeClr val="tx1"/>
                </a:solidFill>
              </a:rPr>
              <a:t>Contrasts that may be hard to read 1</a:t>
            </a:r>
            <a:br>
              <a:rPr lang="en-GB" dirty="0">
                <a:solidFill>
                  <a:schemeClr val="tx1"/>
                </a:solidFill>
              </a:rPr>
            </a:br>
            <a:endParaRPr lang="en-GB" dirty="0">
              <a:solidFill>
                <a:schemeClr val="tx1"/>
              </a:solidFill>
            </a:endParaRPr>
          </a:p>
        </p:txBody>
      </p:sp>
      <p:sp>
        <p:nvSpPr>
          <p:cNvPr id="6" name="Rectangle 5">
            <a:extLst>
              <a:ext uri="{FF2B5EF4-FFF2-40B4-BE49-F238E27FC236}">
                <a16:creationId xmlns:a16="http://schemas.microsoft.com/office/drawing/2014/main" id="{AB350D18-C200-44F1-A7D4-86460489BE8F}"/>
              </a:ext>
              <a:ext uri="{C183D7F6-B498-43B3-948B-1728B52AA6E4}">
                <adec:decorative xmlns:adec="http://schemas.microsoft.com/office/drawing/2017/decorative" val="1"/>
              </a:ext>
            </a:extLst>
          </p:cNvPr>
          <p:cNvSpPr/>
          <p:nvPr/>
        </p:nvSpPr>
        <p:spPr>
          <a:xfrm>
            <a:off x="838199" y="312492"/>
            <a:ext cx="2819588" cy="1350959"/>
          </a:xfrm>
          <a:prstGeom prst="rect">
            <a:avLst/>
          </a:prstGeom>
          <a:solidFill>
            <a:srgbClr val="FFC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7" name="Rectangle 6">
            <a:extLst>
              <a:ext uri="{FF2B5EF4-FFF2-40B4-BE49-F238E27FC236}">
                <a16:creationId xmlns:a16="http://schemas.microsoft.com/office/drawing/2014/main" id="{E89E4293-8FB2-4845-ACC3-80D1F1747978}"/>
              </a:ext>
              <a:ext uri="{C183D7F6-B498-43B3-948B-1728B52AA6E4}">
                <adec:decorative xmlns:adec="http://schemas.microsoft.com/office/drawing/2017/decorative" val="1"/>
              </a:ext>
            </a:extLst>
          </p:cNvPr>
          <p:cNvSpPr/>
          <p:nvPr/>
        </p:nvSpPr>
        <p:spPr>
          <a:xfrm>
            <a:off x="4686205" y="295247"/>
            <a:ext cx="2819588" cy="1350959"/>
          </a:xfrm>
          <a:prstGeom prst="rect">
            <a:avLst/>
          </a:prstGeom>
          <a:solidFill>
            <a:sysClr val="window" lastClr="FFFFFF">
              <a:lumMod val="75000"/>
            </a:sys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8" name="Rectangle 7">
            <a:extLst>
              <a:ext uri="{FF2B5EF4-FFF2-40B4-BE49-F238E27FC236}">
                <a16:creationId xmlns:a16="http://schemas.microsoft.com/office/drawing/2014/main" id="{F814ECAE-5E40-44F1-A587-3731BA4BD0CA}"/>
              </a:ext>
              <a:ext uri="{C183D7F6-B498-43B3-948B-1728B52AA6E4}">
                <adec:decorative xmlns:adec="http://schemas.microsoft.com/office/drawing/2017/decorative" val="1"/>
              </a:ext>
            </a:extLst>
          </p:cNvPr>
          <p:cNvSpPr/>
          <p:nvPr/>
        </p:nvSpPr>
        <p:spPr>
          <a:xfrm>
            <a:off x="8534212" y="310452"/>
            <a:ext cx="2819588" cy="1350959"/>
          </a:xfrm>
          <a:prstGeom prst="rect">
            <a:avLst/>
          </a:prstGeom>
          <a:solidFill>
            <a:srgbClr val="70AD47">
              <a:lumMod val="20000"/>
              <a:lumOff val="80000"/>
            </a:srgb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9" name="Rectangle 8">
            <a:extLst>
              <a:ext uri="{FF2B5EF4-FFF2-40B4-BE49-F238E27FC236}">
                <a16:creationId xmlns:a16="http://schemas.microsoft.com/office/drawing/2014/main" id="{B4DD2679-510B-4C82-B242-A80ADED5941D}"/>
              </a:ext>
              <a:ext uri="{C183D7F6-B498-43B3-948B-1728B52AA6E4}">
                <adec:decorative xmlns:adec="http://schemas.microsoft.com/office/drawing/2017/decorative" val="1"/>
              </a:ext>
            </a:extLst>
          </p:cNvPr>
          <p:cNvSpPr/>
          <p:nvPr/>
        </p:nvSpPr>
        <p:spPr>
          <a:xfrm>
            <a:off x="838199" y="1744310"/>
            <a:ext cx="2819588" cy="1350959"/>
          </a:xfrm>
          <a:prstGeom prst="rect">
            <a:avLst/>
          </a:prstGeom>
          <a:solidFill>
            <a:srgbClr val="70AD47"/>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0" name="Rectangle 9">
            <a:extLst>
              <a:ext uri="{FF2B5EF4-FFF2-40B4-BE49-F238E27FC236}">
                <a16:creationId xmlns:a16="http://schemas.microsoft.com/office/drawing/2014/main" id="{684B22C9-3387-4717-807D-B4E87A9264FB}"/>
              </a:ext>
              <a:ext uri="{C183D7F6-B498-43B3-948B-1728B52AA6E4}">
                <adec:decorative xmlns:adec="http://schemas.microsoft.com/office/drawing/2017/decorative" val="1"/>
              </a:ext>
            </a:extLst>
          </p:cNvPr>
          <p:cNvSpPr/>
          <p:nvPr/>
        </p:nvSpPr>
        <p:spPr>
          <a:xfrm>
            <a:off x="4686206" y="1746649"/>
            <a:ext cx="2819588" cy="1350959"/>
          </a:xfrm>
          <a:prstGeom prst="rect">
            <a:avLst/>
          </a:prstGeom>
          <a:solidFill>
            <a:srgbClr val="FF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1" name="Rectangle 10">
            <a:extLst>
              <a:ext uri="{FF2B5EF4-FFF2-40B4-BE49-F238E27FC236}">
                <a16:creationId xmlns:a16="http://schemas.microsoft.com/office/drawing/2014/main" id="{80B20577-F4DB-409D-9DB7-8CBA3BF2B435}"/>
              </a:ext>
              <a:ext uri="{C183D7F6-B498-43B3-948B-1728B52AA6E4}">
                <adec:decorative xmlns:adec="http://schemas.microsoft.com/office/drawing/2017/decorative" val="1"/>
              </a:ext>
            </a:extLst>
          </p:cNvPr>
          <p:cNvSpPr/>
          <p:nvPr/>
        </p:nvSpPr>
        <p:spPr>
          <a:xfrm>
            <a:off x="8534212" y="1749538"/>
            <a:ext cx="2819588" cy="1350959"/>
          </a:xfrm>
          <a:prstGeom prst="rect">
            <a:avLst/>
          </a:prstGeom>
          <a:solidFill>
            <a:srgbClr val="5B9BD5"/>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2" name="Rectangle 11">
            <a:extLst>
              <a:ext uri="{FF2B5EF4-FFF2-40B4-BE49-F238E27FC236}">
                <a16:creationId xmlns:a16="http://schemas.microsoft.com/office/drawing/2014/main" id="{5FE58256-E34E-4B0E-870D-B6A8CAB52FE1}"/>
              </a:ext>
              <a:ext uri="{C183D7F6-B498-43B3-948B-1728B52AA6E4}">
                <adec:decorative xmlns:adec="http://schemas.microsoft.com/office/drawing/2017/decorative" val="1"/>
              </a:ext>
            </a:extLst>
          </p:cNvPr>
          <p:cNvSpPr/>
          <p:nvPr/>
        </p:nvSpPr>
        <p:spPr>
          <a:xfrm>
            <a:off x="838199" y="3159535"/>
            <a:ext cx="2819588" cy="1350959"/>
          </a:xfrm>
          <a:prstGeom prst="rect">
            <a:avLst/>
          </a:prstGeom>
          <a:solidFill>
            <a:sysClr val="windowText" lastClr="00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13" name="Rectangle 12">
            <a:extLst>
              <a:ext uri="{FF2B5EF4-FFF2-40B4-BE49-F238E27FC236}">
                <a16:creationId xmlns:a16="http://schemas.microsoft.com/office/drawing/2014/main" id="{BABE9C01-A763-4771-8603-1A15DB417FE2}"/>
              </a:ext>
              <a:ext uri="{C183D7F6-B498-43B3-948B-1728B52AA6E4}">
                <adec:decorative xmlns:adec="http://schemas.microsoft.com/office/drawing/2017/decorative" val="1"/>
              </a:ext>
            </a:extLst>
          </p:cNvPr>
          <p:cNvSpPr/>
          <p:nvPr/>
        </p:nvSpPr>
        <p:spPr>
          <a:xfrm>
            <a:off x="4686206" y="3177520"/>
            <a:ext cx="2819588" cy="1350959"/>
          </a:xfrm>
          <a:prstGeom prst="rect">
            <a:avLst/>
          </a:prstGeom>
          <a:solidFill>
            <a:srgbClr val="00206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14" name="Rectangle 13">
            <a:extLst>
              <a:ext uri="{FF2B5EF4-FFF2-40B4-BE49-F238E27FC236}">
                <a16:creationId xmlns:a16="http://schemas.microsoft.com/office/drawing/2014/main" id="{D535FB4A-7C45-4C6C-99AE-3299DD7A00B1}"/>
              </a:ext>
              <a:ext uri="{C183D7F6-B498-43B3-948B-1728B52AA6E4}">
                <adec:decorative xmlns:adec="http://schemas.microsoft.com/office/drawing/2017/decorative" val="1"/>
              </a:ext>
            </a:extLst>
          </p:cNvPr>
          <p:cNvSpPr/>
          <p:nvPr/>
        </p:nvSpPr>
        <p:spPr>
          <a:xfrm>
            <a:off x="8534212" y="3179972"/>
            <a:ext cx="2819588" cy="1350959"/>
          </a:xfrm>
          <a:prstGeom prst="rect">
            <a:avLst/>
          </a:prstGeom>
          <a:solidFill>
            <a:srgbClr val="ED7D31"/>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Easy to read</a:t>
            </a:r>
          </a:p>
        </p:txBody>
      </p:sp>
      <p:sp>
        <p:nvSpPr>
          <p:cNvPr id="15" name="Rectangle 14">
            <a:extLst>
              <a:ext uri="{FF2B5EF4-FFF2-40B4-BE49-F238E27FC236}">
                <a16:creationId xmlns:a16="http://schemas.microsoft.com/office/drawing/2014/main" id="{31A63B5D-86A2-4605-AAED-915081D5BDC9}"/>
              </a:ext>
              <a:ext uri="{C183D7F6-B498-43B3-948B-1728B52AA6E4}">
                <adec:decorative xmlns:adec="http://schemas.microsoft.com/office/drawing/2017/decorative" val="1"/>
              </a:ext>
            </a:extLst>
          </p:cNvPr>
          <p:cNvSpPr/>
          <p:nvPr/>
        </p:nvSpPr>
        <p:spPr>
          <a:xfrm>
            <a:off x="838199" y="4888871"/>
            <a:ext cx="10515601" cy="5069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rPr>
              <a:t>Light text on a dark background is easy to read</a:t>
            </a:r>
          </a:p>
        </p:txBody>
      </p:sp>
      <p:sp>
        <p:nvSpPr>
          <p:cNvPr id="16" name="Rectangle 15">
            <a:extLst>
              <a:ext uri="{FF2B5EF4-FFF2-40B4-BE49-F238E27FC236}">
                <a16:creationId xmlns:a16="http://schemas.microsoft.com/office/drawing/2014/main" id="{B5D563F4-E26B-441A-88F5-772D72823E4A}"/>
              </a:ext>
              <a:ext uri="{C183D7F6-B498-43B3-948B-1728B52AA6E4}">
                <adec:decorative xmlns:adec="http://schemas.microsoft.com/office/drawing/2017/decorative" val="1"/>
              </a:ext>
            </a:extLst>
          </p:cNvPr>
          <p:cNvSpPr/>
          <p:nvPr/>
        </p:nvSpPr>
        <p:spPr>
          <a:xfrm>
            <a:off x="838199" y="5460131"/>
            <a:ext cx="10515601" cy="506994"/>
          </a:xfrm>
          <a:prstGeom prst="rect">
            <a:avLst/>
          </a:prstGeom>
          <a:solidFill>
            <a:schemeClr val="accent1">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10000"/>
                  </a:schemeClr>
                </a:solidFill>
              </a:rPr>
              <a:t>Dark text on a light background is easy to read</a:t>
            </a:r>
          </a:p>
        </p:txBody>
      </p:sp>
      <p:sp>
        <p:nvSpPr>
          <p:cNvPr id="3" name="Slide Number Placeholder 2">
            <a:extLst>
              <a:ext uri="{FF2B5EF4-FFF2-40B4-BE49-F238E27FC236}">
                <a16:creationId xmlns:a16="http://schemas.microsoft.com/office/drawing/2014/main" id="{A547E544-DB0F-45F9-B708-88A0B7BB800B}"/>
              </a:ext>
            </a:extLst>
          </p:cNvPr>
          <p:cNvSpPr>
            <a:spLocks noGrp="1"/>
          </p:cNvSpPr>
          <p:nvPr>
            <p:ph type="sldNum" sz="quarter" idx="4"/>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38</a:t>
            </a:fld>
            <a:endParaRPr lang="en-GB"/>
          </a:p>
        </p:txBody>
      </p:sp>
      <p:sp>
        <p:nvSpPr>
          <p:cNvPr id="2" name="Footer Placeholder 1">
            <a:extLst>
              <a:ext uri="{FF2B5EF4-FFF2-40B4-BE49-F238E27FC236}">
                <a16:creationId xmlns:a16="http://schemas.microsoft.com/office/drawing/2014/main" id="{73ECBAB4-130E-4535-AC81-437AB7A13A52}"/>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9516184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5588B9C-8009-4DAA-9B2F-2AC20336BCF6}"/>
              </a:ext>
            </a:extLst>
          </p:cNvPr>
          <p:cNvSpPr>
            <a:spLocks noGrp="1"/>
          </p:cNvSpPr>
          <p:nvPr>
            <p:ph type="title"/>
          </p:nvPr>
        </p:nvSpPr>
        <p:spPr/>
        <p:txBody>
          <a:bodyPr>
            <a:normAutofit fontScale="90000"/>
          </a:bodyPr>
          <a:lstStyle/>
          <a:p>
            <a:r>
              <a:rPr lang="en-GB" dirty="0">
                <a:solidFill>
                  <a:schemeClr val="tx1"/>
                </a:solidFill>
              </a:rPr>
              <a:t>Contrasts that may be hard to read 2</a:t>
            </a:r>
            <a:br>
              <a:rPr lang="en-GB" dirty="0">
                <a:solidFill>
                  <a:schemeClr val="tx1"/>
                </a:solidFill>
              </a:rPr>
            </a:br>
            <a:endParaRPr lang="en-GB" dirty="0">
              <a:solidFill>
                <a:schemeClr val="tx1"/>
              </a:solidFill>
            </a:endParaRPr>
          </a:p>
        </p:txBody>
      </p:sp>
      <p:sp>
        <p:nvSpPr>
          <p:cNvPr id="6" name="Rectangle 5">
            <a:extLst>
              <a:ext uri="{FF2B5EF4-FFF2-40B4-BE49-F238E27FC236}">
                <a16:creationId xmlns:a16="http://schemas.microsoft.com/office/drawing/2014/main" id="{AB350D18-C200-44F1-A7D4-86460489BE8F}"/>
              </a:ext>
            </a:extLst>
          </p:cNvPr>
          <p:cNvSpPr/>
          <p:nvPr/>
        </p:nvSpPr>
        <p:spPr>
          <a:xfrm>
            <a:off x="838199" y="312492"/>
            <a:ext cx="2819588" cy="1350959"/>
          </a:xfrm>
          <a:prstGeom prst="rect">
            <a:avLst/>
          </a:prstGeom>
          <a:solidFill>
            <a:srgbClr val="FFC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7" name="Rectangle 6">
            <a:extLst>
              <a:ext uri="{FF2B5EF4-FFF2-40B4-BE49-F238E27FC236}">
                <a16:creationId xmlns:a16="http://schemas.microsoft.com/office/drawing/2014/main" id="{E89E4293-8FB2-4845-ACC3-80D1F1747978}"/>
              </a:ext>
            </a:extLst>
          </p:cNvPr>
          <p:cNvSpPr/>
          <p:nvPr/>
        </p:nvSpPr>
        <p:spPr>
          <a:xfrm>
            <a:off x="4686205" y="295247"/>
            <a:ext cx="2819588" cy="1350959"/>
          </a:xfrm>
          <a:prstGeom prst="rect">
            <a:avLst/>
          </a:prstGeom>
          <a:solidFill>
            <a:sysClr val="window" lastClr="FFFFFF">
              <a:lumMod val="75000"/>
            </a:sys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8" name="Rectangle 7">
            <a:extLst>
              <a:ext uri="{FF2B5EF4-FFF2-40B4-BE49-F238E27FC236}">
                <a16:creationId xmlns:a16="http://schemas.microsoft.com/office/drawing/2014/main" id="{F814ECAE-5E40-44F1-A587-3731BA4BD0CA}"/>
              </a:ext>
            </a:extLst>
          </p:cNvPr>
          <p:cNvSpPr/>
          <p:nvPr/>
        </p:nvSpPr>
        <p:spPr>
          <a:xfrm>
            <a:off x="8534212" y="310452"/>
            <a:ext cx="2819588" cy="1350959"/>
          </a:xfrm>
          <a:prstGeom prst="rect">
            <a:avLst/>
          </a:prstGeom>
          <a:solidFill>
            <a:srgbClr val="70AD47">
              <a:lumMod val="20000"/>
              <a:lumOff val="80000"/>
            </a:srgb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9" name="Rectangle 8">
            <a:extLst>
              <a:ext uri="{FF2B5EF4-FFF2-40B4-BE49-F238E27FC236}">
                <a16:creationId xmlns:a16="http://schemas.microsoft.com/office/drawing/2014/main" id="{B4DD2679-510B-4C82-B242-A80ADED5941D}"/>
              </a:ext>
            </a:extLst>
          </p:cNvPr>
          <p:cNvSpPr/>
          <p:nvPr/>
        </p:nvSpPr>
        <p:spPr>
          <a:xfrm>
            <a:off x="838199" y="1744310"/>
            <a:ext cx="2819588" cy="1350959"/>
          </a:xfrm>
          <a:prstGeom prst="rect">
            <a:avLst/>
          </a:prstGeom>
          <a:solidFill>
            <a:srgbClr val="70AD47"/>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0" name="Rectangle 9">
            <a:extLst>
              <a:ext uri="{FF2B5EF4-FFF2-40B4-BE49-F238E27FC236}">
                <a16:creationId xmlns:a16="http://schemas.microsoft.com/office/drawing/2014/main" id="{684B22C9-3387-4717-807D-B4E87A9264FB}"/>
              </a:ext>
            </a:extLst>
          </p:cNvPr>
          <p:cNvSpPr/>
          <p:nvPr/>
        </p:nvSpPr>
        <p:spPr>
          <a:xfrm>
            <a:off x="4686206" y="1746649"/>
            <a:ext cx="2819588" cy="1350959"/>
          </a:xfrm>
          <a:prstGeom prst="rect">
            <a:avLst/>
          </a:prstGeom>
          <a:solidFill>
            <a:srgbClr val="FF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1" name="Rectangle 10">
            <a:extLst>
              <a:ext uri="{FF2B5EF4-FFF2-40B4-BE49-F238E27FC236}">
                <a16:creationId xmlns:a16="http://schemas.microsoft.com/office/drawing/2014/main" id="{80B20577-F4DB-409D-9DB7-8CBA3BF2B435}"/>
              </a:ext>
            </a:extLst>
          </p:cNvPr>
          <p:cNvSpPr/>
          <p:nvPr/>
        </p:nvSpPr>
        <p:spPr>
          <a:xfrm>
            <a:off x="8534212" y="1749538"/>
            <a:ext cx="2819588" cy="1350959"/>
          </a:xfrm>
          <a:prstGeom prst="rect">
            <a:avLst/>
          </a:prstGeom>
          <a:solidFill>
            <a:srgbClr val="5B9BD5"/>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2" name="Rectangle 11">
            <a:extLst>
              <a:ext uri="{FF2B5EF4-FFF2-40B4-BE49-F238E27FC236}">
                <a16:creationId xmlns:a16="http://schemas.microsoft.com/office/drawing/2014/main" id="{5FE58256-E34E-4B0E-870D-B6A8CAB52FE1}"/>
              </a:ext>
            </a:extLst>
          </p:cNvPr>
          <p:cNvSpPr/>
          <p:nvPr/>
        </p:nvSpPr>
        <p:spPr>
          <a:xfrm>
            <a:off x="838199" y="3159535"/>
            <a:ext cx="2819588" cy="1350959"/>
          </a:xfrm>
          <a:prstGeom prst="rect">
            <a:avLst/>
          </a:prstGeom>
          <a:solidFill>
            <a:sysClr val="windowText" lastClr="00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13" name="Rectangle 12">
            <a:extLst>
              <a:ext uri="{FF2B5EF4-FFF2-40B4-BE49-F238E27FC236}">
                <a16:creationId xmlns:a16="http://schemas.microsoft.com/office/drawing/2014/main" id="{BABE9C01-A763-4771-8603-1A15DB417FE2}"/>
              </a:ext>
            </a:extLst>
          </p:cNvPr>
          <p:cNvSpPr/>
          <p:nvPr/>
        </p:nvSpPr>
        <p:spPr>
          <a:xfrm>
            <a:off x="4686206" y="3177520"/>
            <a:ext cx="2819588" cy="1350959"/>
          </a:xfrm>
          <a:prstGeom prst="rect">
            <a:avLst/>
          </a:prstGeom>
          <a:solidFill>
            <a:srgbClr val="00206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14" name="Rectangle 13">
            <a:extLst>
              <a:ext uri="{FF2B5EF4-FFF2-40B4-BE49-F238E27FC236}">
                <a16:creationId xmlns:a16="http://schemas.microsoft.com/office/drawing/2014/main" id="{D535FB4A-7C45-4C6C-99AE-3299DD7A00B1}"/>
              </a:ext>
            </a:extLst>
          </p:cNvPr>
          <p:cNvSpPr/>
          <p:nvPr/>
        </p:nvSpPr>
        <p:spPr>
          <a:xfrm>
            <a:off x="8534212" y="3179972"/>
            <a:ext cx="2819588" cy="1350959"/>
          </a:xfrm>
          <a:prstGeom prst="rect">
            <a:avLst/>
          </a:prstGeom>
          <a:solidFill>
            <a:srgbClr val="ED7D31"/>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Easy to read</a:t>
            </a:r>
          </a:p>
        </p:txBody>
      </p:sp>
      <p:sp>
        <p:nvSpPr>
          <p:cNvPr id="15" name="Rectangle 14">
            <a:extLst>
              <a:ext uri="{FF2B5EF4-FFF2-40B4-BE49-F238E27FC236}">
                <a16:creationId xmlns:a16="http://schemas.microsoft.com/office/drawing/2014/main" id="{31A63B5D-86A2-4605-AAED-915081D5BDC9}"/>
              </a:ext>
            </a:extLst>
          </p:cNvPr>
          <p:cNvSpPr/>
          <p:nvPr/>
        </p:nvSpPr>
        <p:spPr>
          <a:xfrm>
            <a:off x="838199" y="4888871"/>
            <a:ext cx="10515601" cy="5069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rPr>
              <a:t>Light text on a dark background is easy to read</a:t>
            </a:r>
          </a:p>
        </p:txBody>
      </p:sp>
      <p:sp>
        <p:nvSpPr>
          <p:cNvPr id="16" name="Rectangle 15">
            <a:extLst>
              <a:ext uri="{FF2B5EF4-FFF2-40B4-BE49-F238E27FC236}">
                <a16:creationId xmlns:a16="http://schemas.microsoft.com/office/drawing/2014/main" id="{B5D563F4-E26B-441A-88F5-772D72823E4A}"/>
              </a:ext>
            </a:extLst>
          </p:cNvPr>
          <p:cNvSpPr/>
          <p:nvPr/>
        </p:nvSpPr>
        <p:spPr>
          <a:xfrm>
            <a:off x="838199" y="5460131"/>
            <a:ext cx="10515601" cy="506994"/>
          </a:xfrm>
          <a:prstGeom prst="rect">
            <a:avLst/>
          </a:prstGeom>
          <a:solidFill>
            <a:schemeClr val="accent1">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lumMod val="10000"/>
                  </a:schemeClr>
                </a:solidFill>
              </a:rPr>
              <a:t>Dark text on a light background is easy to read</a:t>
            </a:r>
          </a:p>
        </p:txBody>
      </p:sp>
      <p:sp>
        <p:nvSpPr>
          <p:cNvPr id="5" name="Rectangle 4">
            <a:extLst>
              <a:ext uri="{FF2B5EF4-FFF2-40B4-BE49-F238E27FC236}">
                <a16:creationId xmlns:a16="http://schemas.microsoft.com/office/drawing/2014/main" id="{73B8EB95-01D9-49C9-8366-18683F950FC0}"/>
              </a:ext>
              <a:ext uri="{C183D7F6-B498-43B3-948B-1728B52AA6E4}">
                <adec:decorative xmlns:adec="http://schemas.microsoft.com/office/drawing/2017/decorative" val="1"/>
              </a:ext>
            </a:extLst>
          </p:cNvPr>
          <p:cNvSpPr/>
          <p:nvPr/>
        </p:nvSpPr>
        <p:spPr>
          <a:xfrm>
            <a:off x="424543" y="174171"/>
            <a:ext cx="11332028" cy="1505873"/>
          </a:xfrm>
          <a:prstGeom prst="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4D1635BA-3609-43C9-A1C6-4DEC936538BD}"/>
              </a:ext>
            </a:extLst>
          </p:cNvPr>
          <p:cNvSpPr>
            <a:spLocks noGrp="1"/>
          </p:cNvSpPr>
          <p:nvPr>
            <p:ph type="ftr" sz="quarter" idx="3"/>
          </p:nvPr>
        </p:nvSpPr>
        <p:spPr/>
        <p:txBody>
          <a:bodyPr/>
          <a:lstStyle/>
          <a:p>
            <a:r>
              <a:rPr lang="en-GB"/>
              <a:t>Matthew Deeprose</a:t>
            </a:r>
          </a:p>
        </p:txBody>
      </p:sp>
      <p:sp>
        <p:nvSpPr>
          <p:cNvPr id="3" name="Slide Number Placeholder 2">
            <a:extLst>
              <a:ext uri="{FF2B5EF4-FFF2-40B4-BE49-F238E27FC236}">
                <a16:creationId xmlns:a16="http://schemas.microsoft.com/office/drawing/2014/main" id="{8CEA3509-93FC-4279-BF07-3EC84298A6CE}"/>
              </a:ext>
            </a:extLst>
          </p:cNvPr>
          <p:cNvSpPr>
            <a:spLocks noGrp="1"/>
          </p:cNvSpPr>
          <p:nvPr>
            <p:ph type="sldNum" sz="quarter" idx="4"/>
          </p:nvPr>
        </p:nvSpPr>
        <p:spPr/>
        <p:txBody>
          <a:bodyPr/>
          <a:lstStyle/>
          <a:p>
            <a:fld id="{51AC9CB8-E4A1-4C80-A0FE-41AB03406E23}" type="slidenum">
              <a:rPr lang="en-GB" smtClean="0"/>
              <a:pPr/>
              <a:t>39</a:t>
            </a:fld>
            <a:endParaRPr lang="en-GB"/>
          </a:p>
        </p:txBody>
      </p:sp>
    </p:spTree>
    <p:extLst>
      <p:ext uri="{BB962C8B-B14F-4D97-AF65-F5344CB8AC3E}">
        <p14:creationId xmlns:p14="http://schemas.microsoft.com/office/powerpoint/2010/main" val="405346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A86D84-D0E6-46F2-B0F6-F2D020D01107}"/>
              </a:ext>
            </a:extLst>
          </p:cNvPr>
          <p:cNvSpPr>
            <a:spLocks noGrp="1"/>
          </p:cNvSpPr>
          <p:nvPr>
            <p:ph type="title"/>
          </p:nvPr>
        </p:nvSpPr>
        <p:spPr/>
        <p:txBody>
          <a:bodyPr/>
          <a:lstStyle/>
          <a:p>
            <a:r>
              <a:rPr lang="en-GB" dirty="0">
                <a:solidFill>
                  <a:schemeClr val="tx1"/>
                </a:solidFill>
              </a:rPr>
              <a:t>Intro 1</a:t>
            </a:r>
          </a:p>
        </p:txBody>
      </p:sp>
      <p:sp>
        <p:nvSpPr>
          <p:cNvPr id="5" name="Content Placeholder 4">
            <a:extLst>
              <a:ext uri="{FF2B5EF4-FFF2-40B4-BE49-F238E27FC236}">
                <a16:creationId xmlns:a16="http://schemas.microsoft.com/office/drawing/2014/main" id="{6B96C30E-5258-4402-B8DE-1D61F1D2F2D2}"/>
              </a:ext>
            </a:extLst>
          </p:cNvPr>
          <p:cNvSpPr>
            <a:spLocks noGrp="1"/>
          </p:cNvSpPr>
          <p:nvPr>
            <p:ph idx="1"/>
          </p:nvPr>
        </p:nvSpPr>
        <p:spPr/>
        <p:txBody>
          <a:bodyPr>
            <a:normAutofit/>
          </a:bodyPr>
          <a:lstStyle/>
          <a:p>
            <a:pPr marL="0" indent="0">
              <a:lnSpc>
                <a:spcPct val="150000"/>
              </a:lnSpc>
              <a:buNone/>
            </a:pPr>
            <a:r>
              <a:rPr lang="en-GB" sz="4800" dirty="0">
                <a:solidFill>
                  <a:schemeClr val="accent1"/>
                </a:solidFill>
              </a:rPr>
              <a:t>No-one is disabled…</a:t>
            </a:r>
          </a:p>
        </p:txBody>
      </p:sp>
      <p:sp>
        <p:nvSpPr>
          <p:cNvPr id="3" name="Slide Number Placeholder 2">
            <a:extLst>
              <a:ext uri="{FF2B5EF4-FFF2-40B4-BE49-F238E27FC236}">
                <a16:creationId xmlns:a16="http://schemas.microsoft.com/office/drawing/2014/main" id="{33C5FCD4-8926-45F0-BEDB-687562BFF234}"/>
              </a:ext>
            </a:extLst>
          </p:cNvPr>
          <p:cNvSpPr>
            <a:spLocks noGrp="1"/>
          </p:cNvSpPr>
          <p:nvPr>
            <p:ph type="sldNum" sz="quarter" idx="4"/>
          </p:nvPr>
        </p:nvSpPr>
        <p:spPr/>
        <p:txBody>
          <a:bodyPr/>
          <a:lstStyle/>
          <a:p>
            <a:fld id="{51AC9CB8-E4A1-4C80-A0FE-41AB03406E23}" type="slidenum">
              <a:rPr lang="en-GB" smtClean="0"/>
              <a:pPr/>
              <a:t>4</a:t>
            </a:fld>
            <a:endParaRPr lang="en-GB"/>
          </a:p>
        </p:txBody>
      </p:sp>
      <p:sp>
        <p:nvSpPr>
          <p:cNvPr id="2" name="Footer Placeholder 1">
            <a:extLst>
              <a:ext uri="{FF2B5EF4-FFF2-40B4-BE49-F238E27FC236}">
                <a16:creationId xmlns:a16="http://schemas.microsoft.com/office/drawing/2014/main" id="{1DA2E12A-0D25-4B11-BE5A-69016243F9F0}"/>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61272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5588B9C-8009-4DAA-9B2F-2AC20336BCF6}"/>
              </a:ext>
            </a:extLst>
          </p:cNvPr>
          <p:cNvSpPr>
            <a:spLocks noGrp="1"/>
          </p:cNvSpPr>
          <p:nvPr>
            <p:ph type="title"/>
          </p:nvPr>
        </p:nvSpPr>
        <p:spPr/>
        <p:txBody>
          <a:bodyPr>
            <a:normAutofit fontScale="90000"/>
          </a:bodyPr>
          <a:lstStyle/>
          <a:p>
            <a:r>
              <a:rPr lang="en-GB" dirty="0">
                <a:solidFill>
                  <a:schemeClr val="tx1"/>
                </a:solidFill>
              </a:rPr>
              <a:t>Contrasts that may be hard to read 3</a:t>
            </a:r>
            <a:br>
              <a:rPr lang="en-GB" dirty="0">
                <a:solidFill>
                  <a:schemeClr val="tx1"/>
                </a:solidFill>
              </a:rPr>
            </a:br>
            <a:endParaRPr lang="en-GB" dirty="0">
              <a:solidFill>
                <a:schemeClr val="tx1"/>
              </a:solidFill>
            </a:endParaRPr>
          </a:p>
        </p:txBody>
      </p:sp>
      <p:sp>
        <p:nvSpPr>
          <p:cNvPr id="6" name="Rectangle 5">
            <a:extLst>
              <a:ext uri="{FF2B5EF4-FFF2-40B4-BE49-F238E27FC236}">
                <a16:creationId xmlns:a16="http://schemas.microsoft.com/office/drawing/2014/main" id="{AB350D18-C200-44F1-A7D4-86460489BE8F}"/>
              </a:ext>
            </a:extLst>
          </p:cNvPr>
          <p:cNvSpPr/>
          <p:nvPr/>
        </p:nvSpPr>
        <p:spPr>
          <a:xfrm>
            <a:off x="838199" y="312492"/>
            <a:ext cx="2819588" cy="1350959"/>
          </a:xfrm>
          <a:prstGeom prst="rect">
            <a:avLst/>
          </a:prstGeom>
          <a:solidFill>
            <a:srgbClr val="FFC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7" name="Rectangle 6">
            <a:extLst>
              <a:ext uri="{FF2B5EF4-FFF2-40B4-BE49-F238E27FC236}">
                <a16:creationId xmlns:a16="http://schemas.microsoft.com/office/drawing/2014/main" id="{E89E4293-8FB2-4845-ACC3-80D1F1747978}"/>
              </a:ext>
            </a:extLst>
          </p:cNvPr>
          <p:cNvSpPr/>
          <p:nvPr/>
        </p:nvSpPr>
        <p:spPr>
          <a:xfrm>
            <a:off x="4686205" y="295247"/>
            <a:ext cx="2819588" cy="1350959"/>
          </a:xfrm>
          <a:prstGeom prst="rect">
            <a:avLst/>
          </a:prstGeom>
          <a:solidFill>
            <a:sysClr val="window" lastClr="FFFFFF">
              <a:lumMod val="75000"/>
            </a:sys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8" name="Rectangle 7">
            <a:extLst>
              <a:ext uri="{FF2B5EF4-FFF2-40B4-BE49-F238E27FC236}">
                <a16:creationId xmlns:a16="http://schemas.microsoft.com/office/drawing/2014/main" id="{F814ECAE-5E40-44F1-A587-3731BA4BD0CA}"/>
              </a:ext>
            </a:extLst>
          </p:cNvPr>
          <p:cNvSpPr/>
          <p:nvPr/>
        </p:nvSpPr>
        <p:spPr>
          <a:xfrm>
            <a:off x="8534212" y="310452"/>
            <a:ext cx="2819588" cy="1350959"/>
          </a:xfrm>
          <a:prstGeom prst="rect">
            <a:avLst/>
          </a:prstGeom>
          <a:solidFill>
            <a:srgbClr val="70AD47">
              <a:lumMod val="20000"/>
              <a:lumOff val="80000"/>
            </a:srgb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9" name="Rectangle 8">
            <a:extLst>
              <a:ext uri="{FF2B5EF4-FFF2-40B4-BE49-F238E27FC236}">
                <a16:creationId xmlns:a16="http://schemas.microsoft.com/office/drawing/2014/main" id="{B4DD2679-510B-4C82-B242-A80ADED5941D}"/>
              </a:ext>
            </a:extLst>
          </p:cNvPr>
          <p:cNvSpPr/>
          <p:nvPr/>
        </p:nvSpPr>
        <p:spPr>
          <a:xfrm>
            <a:off x="838199" y="1744310"/>
            <a:ext cx="2819588" cy="1350959"/>
          </a:xfrm>
          <a:prstGeom prst="rect">
            <a:avLst/>
          </a:prstGeom>
          <a:solidFill>
            <a:srgbClr val="70AD47"/>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0" name="Rectangle 9">
            <a:extLst>
              <a:ext uri="{FF2B5EF4-FFF2-40B4-BE49-F238E27FC236}">
                <a16:creationId xmlns:a16="http://schemas.microsoft.com/office/drawing/2014/main" id="{684B22C9-3387-4717-807D-B4E87A9264FB}"/>
              </a:ext>
            </a:extLst>
          </p:cNvPr>
          <p:cNvSpPr/>
          <p:nvPr/>
        </p:nvSpPr>
        <p:spPr>
          <a:xfrm>
            <a:off x="4686206" y="1746649"/>
            <a:ext cx="2819588" cy="1350959"/>
          </a:xfrm>
          <a:prstGeom prst="rect">
            <a:avLst/>
          </a:prstGeom>
          <a:solidFill>
            <a:srgbClr val="FF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1" name="Rectangle 10">
            <a:extLst>
              <a:ext uri="{FF2B5EF4-FFF2-40B4-BE49-F238E27FC236}">
                <a16:creationId xmlns:a16="http://schemas.microsoft.com/office/drawing/2014/main" id="{80B20577-F4DB-409D-9DB7-8CBA3BF2B435}"/>
              </a:ext>
            </a:extLst>
          </p:cNvPr>
          <p:cNvSpPr/>
          <p:nvPr/>
        </p:nvSpPr>
        <p:spPr>
          <a:xfrm>
            <a:off x="8534212" y="1749538"/>
            <a:ext cx="2819588" cy="1350959"/>
          </a:xfrm>
          <a:prstGeom prst="rect">
            <a:avLst/>
          </a:prstGeom>
          <a:solidFill>
            <a:srgbClr val="5B9BD5"/>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2" name="Rectangle 11">
            <a:extLst>
              <a:ext uri="{FF2B5EF4-FFF2-40B4-BE49-F238E27FC236}">
                <a16:creationId xmlns:a16="http://schemas.microsoft.com/office/drawing/2014/main" id="{5FE58256-E34E-4B0E-870D-B6A8CAB52FE1}"/>
              </a:ext>
            </a:extLst>
          </p:cNvPr>
          <p:cNvSpPr/>
          <p:nvPr/>
        </p:nvSpPr>
        <p:spPr>
          <a:xfrm>
            <a:off x="838199" y="3159535"/>
            <a:ext cx="2819588" cy="1350959"/>
          </a:xfrm>
          <a:prstGeom prst="rect">
            <a:avLst/>
          </a:prstGeom>
          <a:solidFill>
            <a:sysClr val="windowText" lastClr="00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13" name="Rectangle 12">
            <a:extLst>
              <a:ext uri="{FF2B5EF4-FFF2-40B4-BE49-F238E27FC236}">
                <a16:creationId xmlns:a16="http://schemas.microsoft.com/office/drawing/2014/main" id="{BABE9C01-A763-4771-8603-1A15DB417FE2}"/>
              </a:ext>
            </a:extLst>
          </p:cNvPr>
          <p:cNvSpPr/>
          <p:nvPr/>
        </p:nvSpPr>
        <p:spPr>
          <a:xfrm>
            <a:off x="4686206" y="3177520"/>
            <a:ext cx="2819588" cy="1350959"/>
          </a:xfrm>
          <a:prstGeom prst="rect">
            <a:avLst/>
          </a:prstGeom>
          <a:solidFill>
            <a:srgbClr val="00206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14" name="Rectangle 13">
            <a:extLst>
              <a:ext uri="{FF2B5EF4-FFF2-40B4-BE49-F238E27FC236}">
                <a16:creationId xmlns:a16="http://schemas.microsoft.com/office/drawing/2014/main" id="{D535FB4A-7C45-4C6C-99AE-3299DD7A00B1}"/>
              </a:ext>
            </a:extLst>
          </p:cNvPr>
          <p:cNvSpPr/>
          <p:nvPr/>
        </p:nvSpPr>
        <p:spPr>
          <a:xfrm>
            <a:off x="8534212" y="3179972"/>
            <a:ext cx="2819588" cy="1350959"/>
          </a:xfrm>
          <a:prstGeom prst="rect">
            <a:avLst/>
          </a:prstGeom>
          <a:solidFill>
            <a:srgbClr val="ED7D31"/>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Easy to read</a:t>
            </a:r>
          </a:p>
        </p:txBody>
      </p:sp>
      <p:sp>
        <p:nvSpPr>
          <p:cNvPr id="15" name="Rectangle 14">
            <a:extLst>
              <a:ext uri="{FF2B5EF4-FFF2-40B4-BE49-F238E27FC236}">
                <a16:creationId xmlns:a16="http://schemas.microsoft.com/office/drawing/2014/main" id="{31A63B5D-86A2-4605-AAED-915081D5BDC9}"/>
              </a:ext>
            </a:extLst>
          </p:cNvPr>
          <p:cNvSpPr/>
          <p:nvPr/>
        </p:nvSpPr>
        <p:spPr>
          <a:xfrm>
            <a:off x="838199" y="4888871"/>
            <a:ext cx="10515601" cy="5069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rPr>
              <a:t>Light text on a dark background is easy to read</a:t>
            </a:r>
          </a:p>
        </p:txBody>
      </p:sp>
      <p:sp>
        <p:nvSpPr>
          <p:cNvPr id="16" name="Rectangle 15">
            <a:extLst>
              <a:ext uri="{FF2B5EF4-FFF2-40B4-BE49-F238E27FC236}">
                <a16:creationId xmlns:a16="http://schemas.microsoft.com/office/drawing/2014/main" id="{B5D563F4-E26B-441A-88F5-772D72823E4A}"/>
              </a:ext>
            </a:extLst>
          </p:cNvPr>
          <p:cNvSpPr/>
          <p:nvPr/>
        </p:nvSpPr>
        <p:spPr>
          <a:xfrm>
            <a:off x="838199" y="5460131"/>
            <a:ext cx="10515601" cy="506994"/>
          </a:xfrm>
          <a:prstGeom prst="rect">
            <a:avLst/>
          </a:prstGeom>
          <a:solidFill>
            <a:schemeClr val="accent1">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lumMod val="10000"/>
                  </a:schemeClr>
                </a:solidFill>
              </a:rPr>
              <a:t>Dark text on a light background is easy to read</a:t>
            </a:r>
          </a:p>
        </p:txBody>
      </p:sp>
      <p:sp>
        <p:nvSpPr>
          <p:cNvPr id="18" name="Rectangle 17">
            <a:extLst>
              <a:ext uri="{FF2B5EF4-FFF2-40B4-BE49-F238E27FC236}">
                <a16:creationId xmlns:a16="http://schemas.microsoft.com/office/drawing/2014/main" id="{85267D22-23F5-4A6C-B811-27A99159CF4C}"/>
              </a:ext>
              <a:ext uri="{C183D7F6-B498-43B3-948B-1728B52AA6E4}">
                <adec:decorative xmlns:adec="http://schemas.microsoft.com/office/drawing/2017/decorative" val="1"/>
              </a:ext>
            </a:extLst>
          </p:cNvPr>
          <p:cNvSpPr/>
          <p:nvPr/>
        </p:nvSpPr>
        <p:spPr>
          <a:xfrm>
            <a:off x="424543" y="3135257"/>
            <a:ext cx="11332028" cy="1505873"/>
          </a:xfrm>
          <a:prstGeom prst="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FD9E1D96-BE26-474C-95D3-3BF41469BBC6}"/>
              </a:ext>
            </a:extLst>
          </p:cNvPr>
          <p:cNvSpPr>
            <a:spLocks noGrp="1"/>
          </p:cNvSpPr>
          <p:nvPr>
            <p:ph type="ftr" sz="quarter" idx="3"/>
          </p:nvPr>
        </p:nvSpPr>
        <p:spPr/>
        <p:txBody>
          <a:bodyPr/>
          <a:lstStyle/>
          <a:p>
            <a:r>
              <a:rPr lang="en-GB"/>
              <a:t>Matthew Deeprose</a:t>
            </a:r>
          </a:p>
        </p:txBody>
      </p:sp>
      <p:sp>
        <p:nvSpPr>
          <p:cNvPr id="3" name="Slide Number Placeholder 2">
            <a:extLst>
              <a:ext uri="{FF2B5EF4-FFF2-40B4-BE49-F238E27FC236}">
                <a16:creationId xmlns:a16="http://schemas.microsoft.com/office/drawing/2014/main" id="{C0AFF648-A455-4907-A3DC-EC48B1087350}"/>
              </a:ext>
            </a:extLst>
          </p:cNvPr>
          <p:cNvSpPr>
            <a:spLocks noGrp="1"/>
          </p:cNvSpPr>
          <p:nvPr>
            <p:ph type="sldNum" sz="quarter" idx="4"/>
          </p:nvPr>
        </p:nvSpPr>
        <p:spPr/>
        <p:txBody>
          <a:bodyPr/>
          <a:lstStyle/>
          <a:p>
            <a:fld id="{51AC9CB8-E4A1-4C80-A0FE-41AB03406E23}" type="slidenum">
              <a:rPr lang="en-GB" smtClean="0"/>
              <a:pPr/>
              <a:t>40</a:t>
            </a:fld>
            <a:endParaRPr lang="en-GB"/>
          </a:p>
        </p:txBody>
      </p:sp>
    </p:spTree>
    <p:extLst>
      <p:ext uri="{BB962C8B-B14F-4D97-AF65-F5344CB8AC3E}">
        <p14:creationId xmlns:p14="http://schemas.microsoft.com/office/powerpoint/2010/main" val="1655726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95588B9C-8009-4DAA-9B2F-2AC20336BCF6}"/>
              </a:ext>
            </a:extLst>
          </p:cNvPr>
          <p:cNvSpPr>
            <a:spLocks noGrp="1"/>
          </p:cNvSpPr>
          <p:nvPr>
            <p:ph type="title"/>
          </p:nvPr>
        </p:nvSpPr>
        <p:spPr/>
        <p:txBody>
          <a:bodyPr>
            <a:normAutofit fontScale="90000"/>
          </a:bodyPr>
          <a:lstStyle/>
          <a:p>
            <a:r>
              <a:rPr lang="en-GB" dirty="0">
                <a:solidFill>
                  <a:schemeClr val="tx1"/>
                </a:solidFill>
              </a:rPr>
              <a:t>Contrasts that may be hard to read 4</a:t>
            </a:r>
            <a:br>
              <a:rPr lang="en-GB" dirty="0">
                <a:solidFill>
                  <a:schemeClr val="tx1"/>
                </a:solidFill>
              </a:rPr>
            </a:br>
            <a:endParaRPr lang="en-GB" dirty="0">
              <a:solidFill>
                <a:schemeClr val="tx1"/>
              </a:solidFill>
            </a:endParaRPr>
          </a:p>
        </p:txBody>
      </p:sp>
      <p:sp>
        <p:nvSpPr>
          <p:cNvPr id="6" name="Rectangle 5">
            <a:extLst>
              <a:ext uri="{FF2B5EF4-FFF2-40B4-BE49-F238E27FC236}">
                <a16:creationId xmlns:a16="http://schemas.microsoft.com/office/drawing/2014/main" id="{AB350D18-C200-44F1-A7D4-86460489BE8F}"/>
              </a:ext>
            </a:extLst>
          </p:cNvPr>
          <p:cNvSpPr/>
          <p:nvPr/>
        </p:nvSpPr>
        <p:spPr>
          <a:xfrm>
            <a:off x="838199" y="312492"/>
            <a:ext cx="2819588" cy="1350959"/>
          </a:xfrm>
          <a:prstGeom prst="rect">
            <a:avLst/>
          </a:prstGeom>
          <a:solidFill>
            <a:srgbClr val="FFC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7" name="Rectangle 6">
            <a:extLst>
              <a:ext uri="{FF2B5EF4-FFF2-40B4-BE49-F238E27FC236}">
                <a16:creationId xmlns:a16="http://schemas.microsoft.com/office/drawing/2014/main" id="{E89E4293-8FB2-4845-ACC3-80D1F1747978}"/>
              </a:ext>
            </a:extLst>
          </p:cNvPr>
          <p:cNvSpPr/>
          <p:nvPr/>
        </p:nvSpPr>
        <p:spPr>
          <a:xfrm>
            <a:off x="4686205" y="295247"/>
            <a:ext cx="2819588" cy="1350959"/>
          </a:xfrm>
          <a:prstGeom prst="rect">
            <a:avLst/>
          </a:prstGeom>
          <a:solidFill>
            <a:sysClr val="window" lastClr="FFFFFF">
              <a:lumMod val="75000"/>
            </a:sys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8" name="Rectangle 7">
            <a:extLst>
              <a:ext uri="{FF2B5EF4-FFF2-40B4-BE49-F238E27FC236}">
                <a16:creationId xmlns:a16="http://schemas.microsoft.com/office/drawing/2014/main" id="{F814ECAE-5E40-44F1-A587-3731BA4BD0CA}"/>
              </a:ext>
            </a:extLst>
          </p:cNvPr>
          <p:cNvSpPr/>
          <p:nvPr/>
        </p:nvSpPr>
        <p:spPr>
          <a:xfrm>
            <a:off x="8534212" y="310452"/>
            <a:ext cx="2819588" cy="1350959"/>
          </a:xfrm>
          <a:prstGeom prst="rect">
            <a:avLst/>
          </a:prstGeom>
          <a:solidFill>
            <a:srgbClr val="70AD47">
              <a:lumMod val="20000"/>
              <a:lumOff val="80000"/>
            </a:srgb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9" name="Rectangle 8">
            <a:extLst>
              <a:ext uri="{FF2B5EF4-FFF2-40B4-BE49-F238E27FC236}">
                <a16:creationId xmlns:a16="http://schemas.microsoft.com/office/drawing/2014/main" id="{B4DD2679-510B-4C82-B242-A80ADED5941D}"/>
              </a:ext>
            </a:extLst>
          </p:cNvPr>
          <p:cNvSpPr/>
          <p:nvPr/>
        </p:nvSpPr>
        <p:spPr>
          <a:xfrm>
            <a:off x="838199" y="1744310"/>
            <a:ext cx="2819588" cy="1350959"/>
          </a:xfrm>
          <a:prstGeom prst="rect">
            <a:avLst/>
          </a:prstGeom>
          <a:solidFill>
            <a:srgbClr val="70AD47"/>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0" name="Rectangle 9">
            <a:extLst>
              <a:ext uri="{FF2B5EF4-FFF2-40B4-BE49-F238E27FC236}">
                <a16:creationId xmlns:a16="http://schemas.microsoft.com/office/drawing/2014/main" id="{684B22C9-3387-4717-807D-B4E87A9264FB}"/>
              </a:ext>
            </a:extLst>
          </p:cNvPr>
          <p:cNvSpPr/>
          <p:nvPr/>
        </p:nvSpPr>
        <p:spPr>
          <a:xfrm>
            <a:off x="4686206" y="1746649"/>
            <a:ext cx="2819588" cy="1350959"/>
          </a:xfrm>
          <a:prstGeom prst="rect">
            <a:avLst/>
          </a:prstGeom>
          <a:solidFill>
            <a:srgbClr val="FF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1" name="Rectangle 10">
            <a:extLst>
              <a:ext uri="{FF2B5EF4-FFF2-40B4-BE49-F238E27FC236}">
                <a16:creationId xmlns:a16="http://schemas.microsoft.com/office/drawing/2014/main" id="{80B20577-F4DB-409D-9DB7-8CBA3BF2B435}"/>
              </a:ext>
            </a:extLst>
          </p:cNvPr>
          <p:cNvSpPr/>
          <p:nvPr/>
        </p:nvSpPr>
        <p:spPr>
          <a:xfrm>
            <a:off x="8534212" y="1749538"/>
            <a:ext cx="2819588" cy="1350959"/>
          </a:xfrm>
          <a:prstGeom prst="rect">
            <a:avLst/>
          </a:prstGeom>
          <a:solidFill>
            <a:srgbClr val="5B9BD5"/>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2" name="Rectangle 11">
            <a:extLst>
              <a:ext uri="{FF2B5EF4-FFF2-40B4-BE49-F238E27FC236}">
                <a16:creationId xmlns:a16="http://schemas.microsoft.com/office/drawing/2014/main" id="{5FE58256-E34E-4B0E-870D-B6A8CAB52FE1}"/>
              </a:ext>
            </a:extLst>
          </p:cNvPr>
          <p:cNvSpPr/>
          <p:nvPr/>
        </p:nvSpPr>
        <p:spPr>
          <a:xfrm>
            <a:off x="838199" y="3159535"/>
            <a:ext cx="2819588" cy="1350959"/>
          </a:xfrm>
          <a:prstGeom prst="rect">
            <a:avLst/>
          </a:prstGeom>
          <a:solidFill>
            <a:sysClr val="windowText" lastClr="00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13" name="Rectangle 12">
            <a:extLst>
              <a:ext uri="{FF2B5EF4-FFF2-40B4-BE49-F238E27FC236}">
                <a16:creationId xmlns:a16="http://schemas.microsoft.com/office/drawing/2014/main" id="{BABE9C01-A763-4771-8603-1A15DB417FE2}"/>
              </a:ext>
            </a:extLst>
          </p:cNvPr>
          <p:cNvSpPr/>
          <p:nvPr/>
        </p:nvSpPr>
        <p:spPr>
          <a:xfrm>
            <a:off x="4686206" y="3177520"/>
            <a:ext cx="2819588" cy="1350959"/>
          </a:xfrm>
          <a:prstGeom prst="rect">
            <a:avLst/>
          </a:prstGeom>
          <a:solidFill>
            <a:srgbClr val="00206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14" name="Rectangle 13">
            <a:extLst>
              <a:ext uri="{FF2B5EF4-FFF2-40B4-BE49-F238E27FC236}">
                <a16:creationId xmlns:a16="http://schemas.microsoft.com/office/drawing/2014/main" id="{D535FB4A-7C45-4C6C-99AE-3299DD7A00B1}"/>
              </a:ext>
            </a:extLst>
          </p:cNvPr>
          <p:cNvSpPr/>
          <p:nvPr/>
        </p:nvSpPr>
        <p:spPr>
          <a:xfrm>
            <a:off x="8534212" y="3179972"/>
            <a:ext cx="2819588" cy="1350959"/>
          </a:xfrm>
          <a:prstGeom prst="rect">
            <a:avLst/>
          </a:prstGeom>
          <a:solidFill>
            <a:srgbClr val="ED7D31"/>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Easy to read</a:t>
            </a:r>
          </a:p>
        </p:txBody>
      </p:sp>
      <p:sp>
        <p:nvSpPr>
          <p:cNvPr id="15" name="Rectangle 14">
            <a:extLst>
              <a:ext uri="{FF2B5EF4-FFF2-40B4-BE49-F238E27FC236}">
                <a16:creationId xmlns:a16="http://schemas.microsoft.com/office/drawing/2014/main" id="{31A63B5D-86A2-4605-AAED-915081D5BDC9}"/>
              </a:ext>
            </a:extLst>
          </p:cNvPr>
          <p:cNvSpPr/>
          <p:nvPr/>
        </p:nvSpPr>
        <p:spPr>
          <a:xfrm>
            <a:off x="838199" y="4888871"/>
            <a:ext cx="10515601" cy="5069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rPr>
              <a:t>Light text on a dark background is easy to read</a:t>
            </a:r>
          </a:p>
        </p:txBody>
      </p:sp>
      <p:sp>
        <p:nvSpPr>
          <p:cNvPr id="16" name="Rectangle 15">
            <a:extLst>
              <a:ext uri="{FF2B5EF4-FFF2-40B4-BE49-F238E27FC236}">
                <a16:creationId xmlns:a16="http://schemas.microsoft.com/office/drawing/2014/main" id="{B5D563F4-E26B-441A-88F5-772D72823E4A}"/>
              </a:ext>
            </a:extLst>
          </p:cNvPr>
          <p:cNvSpPr/>
          <p:nvPr/>
        </p:nvSpPr>
        <p:spPr>
          <a:xfrm>
            <a:off x="838199" y="5460131"/>
            <a:ext cx="10515601" cy="506994"/>
          </a:xfrm>
          <a:prstGeom prst="rect">
            <a:avLst/>
          </a:prstGeom>
          <a:solidFill>
            <a:schemeClr val="accent1">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lumMod val="10000"/>
                  </a:schemeClr>
                </a:solidFill>
              </a:rPr>
              <a:t>Dark text on a light background is easy to read</a:t>
            </a:r>
          </a:p>
        </p:txBody>
      </p:sp>
      <p:sp>
        <p:nvSpPr>
          <p:cNvPr id="19" name="Rectangle 18">
            <a:extLst>
              <a:ext uri="{FF2B5EF4-FFF2-40B4-BE49-F238E27FC236}">
                <a16:creationId xmlns:a16="http://schemas.microsoft.com/office/drawing/2014/main" id="{2D6454B6-4FF9-48D2-BD1C-8F4E4F563967}"/>
              </a:ext>
              <a:ext uri="{C183D7F6-B498-43B3-948B-1728B52AA6E4}">
                <adec:decorative xmlns:adec="http://schemas.microsoft.com/office/drawing/2017/decorative" val="1"/>
              </a:ext>
            </a:extLst>
          </p:cNvPr>
          <p:cNvSpPr/>
          <p:nvPr/>
        </p:nvSpPr>
        <p:spPr>
          <a:xfrm>
            <a:off x="424543" y="1664752"/>
            <a:ext cx="11332028" cy="1505873"/>
          </a:xfrm>
          <a:prstGeom prst="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E28CC998-4BAD-49AE-ABAB-0B151FDAF194}"/>
              </a:ext>
            </a:extLst>
          </p:cNvPr>
          <p:cNvSpPr>
            <a:spLocks noGrp="1"/>
          </p:cNvSpPr>
          <p:nvPr>
            <p:ph type="ftr" sz="quarter" idx="3"/>
          </p:nvPr>
        </p:nvSpPr>
        <p:spPr/>
        <p:txBody>
          <a:bodyPr/>
          <a:lstStyle/>
          <a:p>
            <a:r>
              <a:rPr lang="en-GB"/>
              <a:t>Matthew Deeprose</a:t>
            </a:r>
          </a:p>
        </p:txBody>
      </p:sp>
      <p:sp>
        <p:nvSpPr>
          <p:cNvPr id="3" name="Slide Number Placeholder 2">
            <a:extLst>
              <a:ext uri="{FF2B5EF4-FFF2-40B4-BE49-F238E27FC236}">
                <a16:creationId xmlns:a16="http://schemas.microsoft.com/office/drawing/2014/main" id="{BF35FA5F-09B4-4A7F-92C5-E57E8E84072C}"/>
              </a:ext>
            </a:extLst>
          </p:cNvPr>
          <p:cNvSpPr>
            <a:spLocks noGrp="1"/>
          </p:cNvSpPr>
          <p:nvPr>
            <p:ph type="sldNum" sz="quarter" idx="4"/>
          </p:nvPr>
        </p:nvSpPr>
        <p:spPr/>
        <p:txBody>
          <a:bodyPr/>
          <a:lstStyle/>
          <a:p>
            <a:fld id="{51AC9CB8-E4A1-4C80-A0FE-41AB03406E23}" type="slidenum">
              <a:rPr lang="en-GB" smtClean="0"/>
              <a:pPr/>
              <a:t>41</a:t>
            </a:fld>
            <a:endParaRPr lang="en-GB"/>
          </a:p>
        </p:txBody>
      </p:sp>
    </p:spTree>
    <p:extLst>
      <p:ext uri="{BB962C8B-B14F-4D97-AF65-F5344CB8AC3E}">
        <p14:creationId xmlns:p14="http://schemas.microsoft.com/office/powerpoint/2010/main" val="2843528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D39F646-2D3E-429B-B1CE-15A52C048F16}"/>
              </a:ext>
            </a:extLst>
          </p:cNvPr>
          <p:cNvSpPr>
            <a:spLocks noGrp="1"/>
          </p:cNvSpPr>
          <p:nvPr>
            <p:ph type="title"/>
          </p:nvPr>
        </p:nvSpPr>
        <p:spPr/>
        <p:txBody>
          <a:bodyPr/>
          <a:lstStyle/>
          <a:p>
            <a:r>
              <a:rPr lang="en-GB"/>
              <a:t>Checking the contrast of two colours</a:t>
            </a:r>
          </a:p>
        </p:txBody>
      </p:sp>
      <p:sp>
        <p:nvSpPr>
          <p:cNvPr id="6" name="Content Placeholder 2">
            <a:extLst>
              <a:ext uri="{FF2B5EF4-FFF2-40B4-BE49-F238E27FC236}">
                <a16:creationId xmlns:a16="http://schemas.microsoft.com/office/drawing/2014/main" id="{71AEF3A4-B662-4715-8926-29554D8E0021}"/>
              </a:ext>
            </a:extLst>
          </p:cNvPr>
          <p:cNvSpPr txBox="1">
            <a:spLocks/>
          </p:cNvSpPr>
          <p:nvPr/>
        </p:nvSpPr>
        <p:spPr>
          <a:xfrm>
            <a:off x="838200" y="1630017"/>
            <a:ext cx="10515600" cy="42170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GB" dirty="0"/>
              <a:t>The </a:t>
            </a:r>
            <a:r>
              <a:rPr lang="en-GB" dirty="0">
                <a:solidFill>
                  <a:schemeClr val="accent1"/>
                </a:solidFill>
              </a:rPr>
              <a:t>Web Content Accessibility Guidelines </a:t>
            </a:r>
            <a:r>
              <a:rPr lang="en-GB" dirty="0"/>
              <a:t>provide a method for us to ensure that </a:t>
            </a:r>
            <a:r>
              <a:rPr lang="en-GB" dirty="0">
                <a:solidFill>
                  <a:schemeClr val="accent3"/>
                </a:solidFill>
              </a:rPr>
              <a:t>when we use colour </a:t>
            </a:r>
            <a:r>
              <a:rPr lang="en-GB" dirty="0"/>
              <a:t>we can do so in a way that is </a:t>
            </a:r>
            <a:r>
              <a:rPr lang="en-GB" dirty="0">
                <a:solidFill>
                  <a:schemeClr val="accent2"/>
                </a:solidFill>
              </a:rPr>
              <a:t>accessible</a:t>
            </a:r>
            <a:r>
              <a:rPr lang="en-GB" dirty="0"/>
              <a:t>.</a:t>
            </a:r>
          </a:p>
        </p:txBody>
      </p:sp>
      <p:grpSp>
        <p:nvGrpSpPr>
          <p:cNvPr id="7" name="Group 6">
            <a:extLst>
              <a:ext uri="{FF2B5EF4-FFF2-40B4-BE49-F238E27FC236}">
                <a16:creationId xmlns:a16="http://schemas.microsoft.com/office/drawing/2014/main" id="{767FBD12-C935-4FB3-82A7-CB576B62DACE}"/>
              </a:ext>
              <a:ext uri="{C183D7F6-B498-43B3-948B-1728B52AA6E4}">
                <adec:decorative xmlns:adec="http://schemas.microsoft.com/office/drawing/2017/decorative" val="1"/>
              </a:ext>
            </a:extLst>
          </p:cNvPr>
          <p:cNvGrpSpPr/>
          <p:nvPr/>
        </p:nvGrpSpPr>
        <p:grpSpPr>
          <a:xfrm>
            <a:off x="8223225" y="4402496"/>
            <a:ext cx="2935705" cy="1347537"/>
            <a:chOff x="7892716" y="4347411"/>
            <a:chExt cx="2935705" cy="1347537"/>
          </a:xfrm>
        </p:grpSpPr>
        <p:sp>
          <p:nvSpPr>
            <p:cNvPr id="8" name="Rectangle: Rounded Corners 7">
              <a:extLst>
                <a:ext uri="{FF2B5EF4-FFF2-40B4-BE49-F238E27FC236}">
                  <a16:creationId xmlns:a16="http://schemas.microsoft.com/office/drawing/2014/main" id="{6FD38EBB-05E7-4E66-B5D5-E0486BE06540}"/>
                </a:ext>
              </a:extLst>
            </p:cNvPr>
            <p:cNvSpPr/>
            <p:nvPr/>
          </p:nvSpPr>
          <p:spPr>
            <a:xfrm>
              <a:off x="7892716" y="4347411"/>
              <a:ext cx="2935705" cy="1347536"/>
            </a:xfrm>
            <a:prstGeom prst="roundRect">
              <a:avLst/>
            </a:prstGeom>
            <a:solidFill>
              <a:srgbClr val="E1E8E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descr="A close up of a sign&#10;&#10;Description automatically generated">
              <a:extLst>
                <a:ext uri="{FF2B5EF4-FFF2-40B4-BE49-F238E27FC236}">
                  <a16:creationId xmlns:a16="http://schemas.microsoft.com/office/drawing/2014/main" id="{FA6FC756-45DE-4995-8F16-EF7F111E28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3978" y="4347412"/>
              <a:ext cx="2569334" cy="1347536"/>
            </a:xfrm>
            <a:prstGeom prst="rect">
              <a:avLst/>
            </a:prstGeom>
            <a:ln>
              <a:noFill/>
            </a:ln>
          </p:spPr>
        </p:pic>
      </p:grpSp>
      <p:sp>
        <p:nvSpPr>
          <p:cNvPr id="2" name="Footer Placeholder 1">
            <a:extLst>
              <a:ext uri="{FF2B5EF4-FFF2-40B4-BE49-F238E27FC236}">
                <a16:creationId xmlns:a16="http://schemas.microsoft.com/office/drawing/2014/main" id="{2320FAE2-2B84-4623-9ABE-614FB9E1E76D}"/>
              </a:ext>
            </a:extLst>
          </p:cNvPr>
          <p:cNvSpPr>
            <a:spLocks noGrp="1"/>
          </p:cNvSpPr>
          <p:nvPr>
            <p:ph type="ftr" sz="quarter" idx="3"/>
          </p:nvPr>
        </p:nvSpPr>
        <p:spPr/>
        <p:txBody>
          <a:bodyPr/>
          <a:lstStyle/>
          <a:p>
            <a:r>
              <a:rPr lang="en-GB"/>
              <a:t>Matthew Deeprose</a:t>
            </a:r>
          </a:p>
        </p:txBody>
      </p:sp>
      <p:sp>
        <p:nvSpPr>
          <p:cNvPr id="3" name="Slide Number Placeholder 2">
            <a:extLst>
              <a:ext uri="{FF2B5EF4-FFF2-40B4-BE49-F238E27FC236}">
                <a16:creationId xmlns:a16="http://schemas.microsoft.com/office/drawing/2014/main" id="{0B7188AD-DFFC-4182-ADEB-A4085EB56EDD}"/>
              </a:ext>
            </a:extLst>
          </p:cNvPr>
          <p:cNvSpPr>
            <a:spLocks noGrp="1"/>
          </p:cNvSpPr>
          <p:nvPr>
            <p:ph type="sldNum" sz="quarter" idx="4"/>
          </p:nvPr>
        </p:nvSpPr>
        <p:spPr/>
        <p:txBody>
          <a:bodyPr/>
          <a:lstStyle/>
          <a:p>
            <a:fld id="{51AC9CB8-E4A1-4C80-A0FE-41AB03406E23}" type="slidenum">
              <a:rPr lang="en-GB" smtClean="0"/>
              <a:pPr/>
              <a:t>42</a:t>
            </a:fld>
            <a:endParaRPr lang="en-GB"/>
          </a:p>
        </p:txBody>
      </p:sp>
    </p:spTree>
    <p:extLst>
      <p:ext uri="{BB962C8B-B14F-4D97-AF65-F5344CB8AC3E}">
        <p14:creationId xmlns:p14="http://schemas.microsoft.com/office/powerpoint/2010/main" val="9746248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8FADCA3-92D0-4ACB-AC4B-B4315539D1BF}"/>
              </a:ext>
            </a:extLst>
          </p:cNvPr>
          <p:cNvSpPr>
            <a:spLocks noGrp="1"/>
          </p:cNvSpPr>
          <p:nvPr>
            <p:ph type="title"/>
          </p:nvPr>
        </p:nvSpPr>
        <p:spPr/>
        <p:txBody>
          <a:bodyPr>
            <a:normAutofit fontScale="90000"/>
          </a:bodyPr>
          <a:lstStyle/>
          <a:p>
            <a:r>
              <a:rPr lang="en-GB" dirty="0">
                <a:solidFill>
                  <a:schemeClr val="tx1"/>
                </a:solidFill>
              </a:rPr>
              <a:t>WCAG sufficient and insufficient contrast</a:t>
            </a:r>
            <a:br>
              <a:rPr lang="en-GB" dirty="0">
                <a:solidFill>
                  <a:schemeClr val="tx1"/>
                </a:solidFill>
              </a:rPr>
            </a:br>
            <a:endParaRPr lang="en-GB" dirty="0">
              <a:solidFill>
                <a:schemeClr val="tx1"/>
              </a:solidFill>
            </a:endParaRPr>
          </a:p>
        </p:txBody>
      </p:sp>
      <p:pic>
        <p:nvPicPr>
          <p:cNvPr id="6" name="Content Placeholder 10" descr="Insufficient contrast. Ratio is 1.63:1">
            <a:extLst>
              <a:ext uri="{FF2B5EF4-FFF2-40B4-BE49-F238E27FC236}">
                <a16:creationId xmlns:a16="http://schemas.microsoft.com/office/drawing/2014/main" id="{71152032-3F9F-469E-A24C-4A21E6D932ED}"/>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838200" y="298789"/>
            <a:ext cx="6393667" cy="1558532"/>
          </a:xfrm>
          <a:prstGeom prst="rect">
            <a:avLst/>
          </a:prstGeom>
        </p:spPr>
      </p:pic>
      <p:pic>
        <p:nvPicPr>
          <p:cNvPr id="7" name="Content Placeholder 12" descr="Insufficient contrast. Ratio is 2.05:1">
            <a:extLst>
              <a:ext uri="{FF2B5EF4-FFF2-40B4-BE49-F238E27FC236}">
                <a16:creationId xmlns:a16="http://schemas.microsoft.com/office/drawing/2014/main" id="{B7EE99A8-EF4C-48CE-AC4D-5BA237A1CD09}"/>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4960132" y="1551703"/>
            <a:ext cx="6393668" cy="1558532"/>
          </a:xfrm>
          <a:prstGeom prst="rect">
            <a:avLst/>
          </a:prstGeom>
        </p:spPr>
      </p:pic>
      <p:pic>
        <p:nvPicPr>
          <p:cNvPr id="8" name="Content Placeholder 14" descr="Insufficient contrast. Ratio is 3.38:1">
            <a:extLst>
              <a:ext uri="{FF2B5EF4-FFF2-40B4-BE49-F238E27FC236}">
                <a16:creationId xmlns:a16="http://schemas.microsoft.com/office/drawing/2014/main" id="{75B2342B-DB07-40A8-887A-996BEA0AC395}"/>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838200" y="2966784"/>
            <a:ext cx="6393667" cy="1558532"/>
          </a:xfrm>
          <a:prstGeom prst="rect">
            <a:avLst/>
          </a:prstGeom>
        </p:spPr>
      </p:pic>
      <p:pic>
        <p:nvPicPr>
          <p:cNvPr id="9" name="Content Placeholder 16" descr="Sufficient contrast. Ratio is 4.88:1&#10;&#10;The higher the ratio, the better.">
            <a:extLst>
              <a:ext uri="{FF2B5EF4-FFF2-40B4-BE49-F238E27FC236}">
                <a16:creationId xmlns:a16="http://schemas.microsoft.com/office/drawing/2014/main" id="{8ABE2F7A-EDB6-4EF6-B7D8-6F0BC91CFB74}"/>
              </a:ext>
              <a:ext uri="{C183D7F6-B498-43B3-948B-1728B52AA6E4}">
                <adec:decorative xmlns:adec="http://schemas.microsoft.com/office/drawing/2017/decorative" val="0"/>
              </a:ext>
            </a:extLst>
          </p:cNvPr>
          <p:cNvPicPr>
            <a:picLocks noChangeAspect="1"/>
          </p:cNvPicPr>
          <p:nvPr/>
        </p:nvPicPr>
        <p:blipFill>
          <a:blip r:embed="rId6"/>
          <a:stretch>
            <a:fillRect/>
          </a:stretch>
        </p:blipFill>
        <p:spPr>
          <a:xfrm>
            <a:off x="5057717" y="4326702"/>
            <a:ext cx="6393668" cy="1558532"/>
          </a:xfrm>
          <a:prstGeom prst="rect">
            <a:avLst/>
          </a:prstGeom>
        </p:spPr>
      </p:pic>
      <p:sp>
        <p:nvSpPr>
          <p:cNvPr id="2" name="Footer Placeholder 1">
            <a:extLst>
              <a:ext uri="{FF2B5EF4-FFF2-40B4-BE49-F238E27FC236}">
                <a16:creationId xmlns:a16="http://schemas.microsoft.com/office/drawing/2014/main" id="{4EE4BC22-1FCE-48B9-A01C-32A4F95FEC97}"/>
              </a:ext>
            </a:extLst>
          </p:cNvPr>
          <p:cNvSpPr>
            <a:spLocks noGrp="1"/>
          </p:cNvSpPr>
          <p:nvPr>
            <p:ph type="ftr" sz="quarter" idx="3"/>
          </p:nvPr>
        </p:nvSpPr>
        <p:spPr/>
        <p:txBody>
          <a:bodyPr/>
          <a:lstStyle/>
          <a:p>
            <a:r>
              <a:rPr lang="en-GB"/>
              <a:t>Matthew Deeprose</a:t>
            </a:r>
          </a:p>
        </p:txBody>
      </p:sp>
      <p:sp>
        <p:nvSpPr>
          <p:cNvPr id="3" name="Slide Number Placeholder 2">
            <a:extLst>
              <a:ext uri="{FF2B5EF4-FFF2-40B4-BE49-F238E27FC236}">
                <a16:creationId xmlns:a16="http://schemas.microsoft.com/office/drawing/2014/main" id="{638E3028-2E9C-4968-AD51-DF3B477ADF48}"/>
              </a:ext>
            </a:extLst>
          </p:cNvPr>
          <p:cNvSpPr>
            <a:spLocks noGrp="1"/>
          </p:cNvSpPr>
          <p:nvPr>
            <p:ph type="sldNum" sz="quarter" idx="4"/>
          </p:nvPr>
        </p:nvSpPr>
        <p:spPr/>
        <p:txBody>
          <a:bodyPr/>
          <a:lstStyle/>
          <a:p>
            <a:fld id="{51AC9CB8-E4A1-4C80-A0FE-41AB03406E23}" type="slidenum">
              <a:rPr lang="en-GB" smtClean="0"/>
              <a:pPr/>
              <a:t>43</a:t>
            </a:fld>
            <a:endParaRPr lang="en-GB"/>
          </a:p>
        </p:txBody>
      </p:sp>
    </p:spTree>
    <p:extLst>
      <p:ext uri="{BB962C8B-B14F-4D97-AF65-F5344CB8AC3E}">
        <p14:creationId xmlns:p14="http://schemas.microsoft.com/office/powerpoint/2010/main" val="249703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BA0A333-C9BB-4394-B8E5-F8BC2220A687}"/>
              </a:ext>
            </a:extLst>
          </p:cNvPr>
          <p:cNvSpPr>
            <a:spLocks noGrp="1"/>
          </p:cNvSpPr>
          <p:nvPr>
            <p:ph type="title"/>
          </p:nvPr>
        </p:nvSpPr>
        <p:spPr/>
        <p:txBody>
          <a:bodyPr>
            <a:normAutofit/>
          </a:bodyPr>
          <a:lstStyle/>
          <a:p>
            <a:r>
              <a:rPr lang="en-GB"/>
              <a:t>How is colour contrast calculated?</a:t>
            </a:r>
          </a:p>
        </p:txBody>
      </p:sp>
      <p:sp>
        <p:nvSpPr>
          <p:cNvPr id="6" name="Content Placeholder 2">
            <a:extLst>
              <a:ext uri="{FF2B5EF4-FFF2-40B4-BE49-F238E27FC236}">
                <a16:creationId xmlns:a16="http://schemas.microsoft.com/office/drawing/2014/main" id="{7F0C7FEF-76A7-4226-86EA-40C4444EBD19}"/>
              </a:ext>
            </a:extLst>
          </p:cNvPr>
          <p:cNvSpPr txBox="1">
            <a:spLocks/>
          </p:cNvSpPr>
          <p:nvPr/>
        </p:nvSpPr>
        <p:spPr>
          <a:xfrm>
            <a:off x="627441" y="1612938"/>
            <a:ext cx="5624769" cy="4217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00000"/>
              </a:lnSpc>
              <a:buFont typeface="+mj-lt"/>
              <a:buAutoNum type="arabicPeriod"/>
            </a:pPr>
            <a:r>
              <a:rPr lang="en-GB" sz="3200" dirty="0">
                <a:solidFill>
                  <a:schemeClr val="accent3"/>
                </a:solidFill>
              </a:rPr>
              <a:t>Determine</a:t>
            </a:r>
            <a:r>
              <a:rPr lang="en-GB" sz="3200" dirty="0"/>
              <a:t> the </a:t>
            </a:r>
            <a:r>
              <a:rPr lang="en-GB" sz="3200" dirty="0">
                <a:solidFill>
                  <a:schemeClr val="accent1"/>
                </a:solidFill>
              </a:rPr>
              <a:t>relative luminance </a:t>
            </a:r>
            <a:r>
              <a:rPr lang="en-GB" sz="3200" dirty="0"/>
              <a:t>of the background and foreground colour. </a:t>
            </a:r>
          </a:p>
          <a:p>
            <a:pPr marL="514350" indent="-514350">
              <a:lnSpc>
                <a:spcPct val="100000"/>
              </a:lnSpc>
              <a:buFont typeface="+mj-lt"/>
              <a:buAutoNum type="arabicPeriod"/>
            </a:pPr>
            <a:r>
              <a:rPr lang="en-GB" sz="3200" dirty="0">
                <a:solidFill>
                  <a:schemeClr val="accent3"/>
                </a:solidFill>
              </a:rPr>
              <a:t>Compare</a:t>
            </a:r>
            <a:r>
              <a:rPr lang="en-GB" sz="3200" dirty="0">
                <a:solidFill>
                  <a:schemeClr val="accent1"/>
                </a:solidFill>
              </a:rPr>
              <a:t> </a:t>
            </a:r>
            <a:r>
              <a:rPr lang="en-GB" sz="3200" dirty="0"/>
              <a:t>the </a:t>
            </a:r>
            <a:r>
              <a:rPr lang="en-GB" sz="3200" dirty="0">
                <a:solidFill>
                  <a:schemeClr val="accent1"/>
                </a:solidFill>
              </a:rPr>
              <a:t>relative luminance </a:t>
            </a:r>
            <a:r>
              <a:rPr lang="en-GB" sz="3200" dirty="0"/>
              <a:t>of the background and foreground colour.</a:t>
            </a:r>
          </a:p>
        </p:txBody>
      </p:sp>
      <p:pic>
        <p:nvPicPr>
          <p:cNvPr id="7" name="Content Placeholder 7">
            <a:extLst>
              <a:ext uri="{FF2B5EF4-FFF2-40B4-BE49-F238E27FC236}">
                <a16:creationId xmlns:a16="http://schemas.microsoft.com/office/drawing/2014/main" id="{EA3D171A-AF1A-49FD-961E-E11CA5EAF7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1202" y="2612127"/>
            <a:ext cx="6422197" cy="2771403"/>
          </a:xfrm>
          <a:prstGeom prst="rect">
            <a:avLst/>
          </a:prstGeom>
          <a:ln w="38100">
            <a:solidFill>
              <a:schemeClr val="accent5"/>
            </a:solidFill>
          </a:ln>
        </p:spPr>
      </p:pic>
      <p:pic>
        <p:nvPicPr>
          <p:cNvPr id="8" name="Picture 7">
            <a:extLst>
              <a:ext uri="{FF2B5EF4-FFF2-40B4-BE49-F238E27FC236}">
                <a16:creationId xmlns:a16="http://schemas.microsoft.com/office/drawing/2014/main" id="{00674E38-51A0-41ED-93BB-BAC2A24AC49E}"/>
              </a:ext>
              <a:ext uri="{C183D7F6-B498-43B3-948B-1728B52AA6E4}">
                <adec:decorative xmlns:adec="http://schemas.microsoft.com/office/drawing/2017/decorative" val="1"/>
              </a:ext>
            </a:extLst>
          </p:cNvPr>
          <p:cNvPicPr>
            <a:picLocks noChangeAspect="1"/>
          </p:cNvPicPr>
          <p:nvPr/>
        </p:nvPicPr>
        <p:blipFill rotWithShape="1">
          <a:blip r:embed="rId4"/>
          <a:srcRect l="2590" t="52917" r="45973" b="26741"/>
          <a:stretch/>
        </p:blipFill>
        <p:spPr>
          <a:xfrm>
            <a:off x="7996945" y="4514850"/>
            <a:ext cx="3685244" cy="769776"/>
          </a:xfrm>
          <a:prstGeom prst="rect">
            <a:avLst/>
          </a:prstGeom>
          <a:ln w="38100">
            <a:noFill/>
          </a:ln>
        </p:spPr>
      </p:pic>
      <p:sp>
        <p:nvSpPr>
          <p:cNvPr id="9" name="TextBox 8">
            <a:extLst>
              <a:ext uri="{FF2B5EF4-FFF2-40B4-BE49-F238E27FC236}">
                <a16:creationId xmlns:a16="http://schemas.microsoft.com/office/drawing/2014/main" id="{E45F9DF5-FFA6-4FD6-88F3-95CBC27FC6B3}"/>
              </a:ext>
            </a:extLst>
          </p:cNvPr>
          <p:cNvSpPr txBox="1"/>
          <p:nvPr/>
        </p:nvSpPr>
        <p:spPr>
          <a:xfrm>
            <a:off x="5275384" y="5618351"/>
            <a:ext cx="6688015" cy="523220"/>
          </a:xfrm>
          <a:prstGeom prst="rect">
            <a:avLst/>
          </a:prstGeom>
          <a:noFill/>
        </p:spPr>
        <p:txBody>
          <a:bodyPr wrap="square">
            <a:spAutoFit/>
          </a:bodyPr>
          <a:lstStyle/>
          <a:p>
            <a:pPr marL="0" indent="0" algn="r">
              <a:buNone/>
            </a:pPr>
            <a:r>
              <a:rPr lang="en-GB" sz="1400" dirty="0">
                <a:hlinkClick r:id="rId5"/>
              </a:rPr>
              <a:t>https://planetcalc.com/7779/</a:t>
            </a:r>
            <a:r>
              <a:rPr lang="en-GB" sz="1400" dirty="0"/>
              <a:t> </a:t>
            </a:r>
          </a:p>
          <a:p>
            <a:pPr marL="0" indent="0" algn="r">
              <a:buNone/>
            </a:pPr>
            <a:r>
              <a:rPr lang="en-GB" sz="1400" dirty="0">
                <a:hlinkClick r:id="rId6"/>
              </a:rPr>
              <a:t>https://www.24a11y.com/2019/color-theory-and-contrast-ratios/</a:t>
            </a:r>
            <a:r>
              <a:rPr lang="en-GB" sz="1400" dirty="0"/>
              <a:t> </a:t>
            </a:r>
          </a:p>
        </p:txBody>
      </p:sp>
      <p:sp>
        <p:nvSpPr>
          <p:cNvPr id="2" name="Footer Placeholder 1">
            <a:extLst>
              <a:ext uri="{FF2B5EF4-FFF2-40B4-BE49-F238E27FC236}">
                <a16:creationId xmlns:a16="http://schemas.microsoft.com/office/drawing/2014/main" id="{1022817C-BA23-4681-AE5F-44366D9D54E8}"/>
              </a:ext>
            </a:extLst>
          </p:cNvPr>
          <p:cNvSpPr>
            <a:spLocks noGrp="1"/>
          </p:cNvSpPr>
          <p:nvPr>
            <p:ph type="ftr" sz="quarter" idx="3"/>
          </p:nvPr>
        </p:nvSpPr>
        <p:spPr/>
        <p:txBody>
          <a:bodyPr/>
          <a:lstStyle/>
          <a:p>
            <a:r>
              <a:rPr lang="en-GB"/>
              <a:t>Matthew Deeprose</a:t>
            </a:r>
          </a:p>
        </p:txBody>
      </p:sp>
      <p:sp>
        <p:nvSpPr>
          <p:cNvPr id="3" name="Slide Number Placeholder 2">
            <a:extLst>
              <a:ext uri="{FF2B5EF4-FFF2-40B4-BE49-F238E27FC236}">
                <a16:creationId xmlns:a16="http://schemas.microsoft.com/office/drawing/2014/main" id="{D8290299-DDE3-40F4-9BF5-619B06C2C347}"/>
              </a:ext>
            </a:extLst>
          </p:cNvPr>
          <p:cNvSpPr>
            <a:spLocks noGrp="1"/>
          </p:cNvSpPr>
          <p:nvPr>
            <p:ph type="sldNum" sz="quarter" idx="4"/>
          </p:nvPr>
        </p:nvSpPr>
        <p:spPr/>
        <p:txBody>
          <a:bodyPr/>
          <a:lstStyle/>
          <a:p>
            <a:fld id="{51AC9CB8-E4A1-4C80-A0FE-41AB03406E23}" type="slidenum">
              <a:rPr lang="en-GB" smtClean="0"/>
              <a:pPr/>
              <a:t>44</a:t>
            </a:fld>
            <a:endParaRPr lang="en-GB"/>
          </a:p>
        </p:txBody>
      </p:sp>
    </p:spTree>
    <p:extLst>
      <p:ext uri="{BB962C8B-B14F-4D97-AF65-F5344CB8AC3E}">
        <p14:creationId xmlns:p14="http://schemas.microsoft.com/office/powerpoint/2010/main" val="31350966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13C368D-803F-4633-89F4-25FCC20A9AEC}"/>
              </a:ext>
            </a:extLst>
          </p:cNvPr>
          <p:cNvSpPr>
            <a:spLocks noGrp="1"/>
          </p:cNvSpPr>
          <p:nvPr>
            <p:ph type="title"/>
          </p:nvPr>
        </p:nvSpPr>
        <p:spPr/>
        <p:txBody>
          <a:bodyPr>
            <a:normAutofit fontScale="90000"/>
          </a:bodyPr>
          <a:lstStyle/>
          <a:p>
            <a:r>
              <a:rPr lang="en-GB" dirty="0"/>
              <a:t>Use an online checker</a:t>
            </a:r>
            <a:br>
              <a:rPr lang="en-GB" dirty="0"/>
            </a:br>
            <a:endParaRPr lang="en-GB" dirty="0"/>
          </a:p>
        </p:txBody>
      </p:sp>
      <p:sp>
        <p:nvSpPr>
          <p:cNvPr id="6" name="Content Placeholder 2">
            <a:extLst>
              <a:ext uri="{FF2B5EF4-FFF2-40B4-BE49-F238E27FC236}">
                <a16:creationId xmlns:a16="http://schemas.microsoft.com/office/drawing/2014/main" id="{1DB32EBC-DCC5-4404-A769-572405B8886E}"/>
              </a:ext>
            </a:extLst>
          </p:cNvPr>
          <p:cNvSpPr txBox="1">
            <a:spLocks/>
          </p:cNvSpPr>
          <p:nvPr/>
        </p:nvSpPr>
        <p:spPr>
          <a:xfrm>
            <a:off x="1997242" y="1630017"/>
            <a:ext cx="4294916" cy="4217007"/>
          </a:xfrm>
          <a:prstGeom prst="rect">
            <a:avLst/>
          </a:prstGeom>
        </p:spPr>
        <p:txBody>
          <a:bodyPr vert="horz" lIns="91440" tIns="45720" rIns="91440" bIns="45720" rtlCol="0" anchor="t">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GB">
              <a:hlinkClick r:id="rId3"/>
            </a:endParaRPr>
          </a:p>
          <a:p>
            <a:pPr marL="0" indent="0">
              <a:buFont typeface="Arial" panose="020B0604020202020204" pitchFamily="34" charset="0"/>
              <a:buNone/>
            </a:pPr>
            <a:endParaRPr lang="en-GB">
              <a:hlinkClick r:id="rId3"/>
            </a:endParaRPr>
          </a:p>
          <a:p>
            <a:pPr marL="0" indent="0">
              <a:buFont typeface="Arial" panose="020B0604020202020204" pitchFamily="34" charset="0"/>
              <a:buNone/>
            </a:pPr>
            <a:endParaRPr lang="en-GB">
              <a:hlinkClick r:id="rId3"/>
            </a:endParaRPr>
          </a:p>
          <a:p>
            <a:pPr marL="0" indent="0">
              <a:buFont typeface="Arial" panose="020B0604020202020204" pitchFamily="34" charset="0"/>
              <a:buNone/>
            </a:pPr>
            <a:endParaRPr lang="en-GB">
              <a:hlinkClick r:id="rId3"/>
            </a:endParaRPr>
          </a:p>
          <a:p>
            <a:pPr marL="0" indent="0">
              <a:buFont typeface="Arial" panose="020B0604020202020204" pitchFamily="34" charset="0"/>
              <a:buNone/>
            </a:pPr>
            <a:endParaRPr lang="en-GB">
              <a:hlinkClick r:id="rId3"/>
            </a:endParaRPr>
          </a:p>
          <a:p>
            <a:pPr marL="0" indent="0">
              <a:buFont typeface="Arial" panose="020B0604020202020204" pitchFamily="34" charset="0"/>
              <a:buNone/>
            </a:pPr>
            <a:endParaRPr lang="en-GB">
              <a:hlinkClick r:id="rId3"/>
            </a:endParaRPr>
          </a:p>
          <a:p>
            <a:pPr marL="0" indent="0">
              <a:buFont typeface="Arial" panose="020B0604020202020204" pitchFamily="34" charset="0"/>
              <a:buNone/>
            </a:pPr>
            <a:endParaRPr lang="en-GB">
              <a:hlinkClick r:id="rId3"/>
            </a:endParaRPr>
          </a:p>
          <a:p>
            <a:pPr marL="0" indent="0">
              <a:buFont typeface="Arial" panose="020B0604020202020204" pitchFamily="34" charset="0"/>
              <a:buNone/>
            </a:pPr>
            <a:r>
              <a:rPr lang="en-GB">
                <a:hlinkClick r:id="rId3"/>
              </a:rPr>
              <a:t>whocanuse.com</a:t>
            </a:r>
            <a:r>
              <a:rPr lang="en-GB"/>
              <a:t> </a:t>
            </a:r>
          </a:p>
          <a:p>
            <a:pPr marL="0" indent="0">
              <a:buFont typeface="Arial" panose="020B0604020202020204" pitchFamily="34" charset="0"/>
              <a:buNone/>
            </a:pPr>
            <a:r>
              <a:rPr lang="en-GB" sz="2400"/>
              <a:t>Created by Corey Ginnivan</a:t>
            </a:r>
          </a:p>
          <a:p>
            <a:pPr marL="0" indent="0">
              <a:buFont typeface="Arial" panose="020B0604020202020204" pitchFamily="34" charset="0"/>
              <a:buNone/>
            </a:pPr>
            <a:r>
              <a:rPr lang="en-GB" sz="2400">
                <a:hlinkClick r:id="rId4"/>
              </a:rPr>
              <a:t>@coreyginnivan</a:t>
            </a:r>
            <a:endParaRPr lang="en-GB" sz="2400"/>
          </a:p>
        </p:txBody>
      </p:sp>
      <p:pic>
        <p:nvPicPr>
          <p:cNvPr id="7" name="Picture 6">
            <a:extLst>
              <a:ext uri="{FF2B5EF4-FFF2-40B4-BE49-F238E27FC236}">
                <a16:creationId xmlns:a16="http://schemas.microsoft.com/office/drawing/2014/main" id="{CAC1E706-0AF7-4950-982E-A359EC3DFA5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3613"/>
          <a:stretch/>
        </p:blipFill>
        <p:spPr>
          <a:xfrm>
            <a:off x="6541708" y="365437"/>
            <a:ext cx="4812092" cy="5481587"/>
          </a:xfrm>
          <a:prstGeom prst="rect">
            <a:avLst/>
          </a:prstGeom>
          <a:ln w="38100">
            <a:solidFill>
              <a:schemeClr val="accent5"/>
            </a:solidFill>
          </a:ln>
          <a:effectLst>
            <a:outerShdw blurRad="50800" dist="38100" dir="2700000" algn="tl" rotWithShape="0">
              <a:prstClr val="black">
                <a:alpha val="40000"/>
              </a:prstClr>
            </a:outerShdw>
          </a:effectLst>
        </p:spPr>
      </p:pic>
      <p:pic>
        <p:nvPicPr>
          <p:cNvPr id="8" name="Picture 4">
            <a:extLst>
              <a:ext uri="{FF2B5EF4-FFF2-40B4-BE49-F238E27FC236}">
                <a16:creationId xmlns:a16="http://schemas.microsoft.com/office/drawing/2014/main" id="{0EE5D725-85C5-4EF6-AF06-39857C9D8BAF}"/>
              </a:ext>
              <a:ext uri="{C183D7F6-B498-43B3-948B-1728B52AA6E4}">
                <adec:decorative xmlns:adec="http://schemas.microsoft.com/office/drawing/2017/decorative" val="1"/>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862264" y="4588356"/>
            <a:ext cx="1008490" cy="1008490"/>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40AD4CA-3DF4-46A0-B5FC-6D695FEEDA65}"/>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1156369"/>
            <a:ext cx="4432450" cy="2793332"/>
          </a:xfrm>
          <a:prstGeom prst="rect">
            <a:avLst/>
          </a:prstGeom>
          <a:ln w="38100">
            <a:solidFill>
              <a:schemeClr val="accent5"/>
            </a:solidFill>
          </a:ln>
          <a:effectLst>
            <a:outerShdw blurRad="50800" dist="38100" dir="2700000" algn="tl" rotWithShape="0">
              <a:prstClr val="black">
                <a:alpha val="40000"/>
              </a:prstClr>
            </a:outerShdw>
          </a:effectLst>
        </p:spPr>
      </p:pic>
      <p:sp>
        <p:nvSpPr>
          <p:cNvPr id="2" name="Footer Placeholder 1">
            <a:extLst>
              <a:ext uri="{FF2B5EF4-FFF2-40B4-BE49-F238E27FC236}">
                <a16:creationId xmlns:a16="http://schemas.microsoft.com/office/drawing/2014/main" id="{F910E701-F4DB-4904-AB64-F6420016312B}"/>
              </a:ext>
            </a:extLst>
          </p:cNvPr>
          <p:cNvSpPr>
            <a:spLocks noGrp="1"/>
          </p:cNvSpPr>
          <p:nvPr>
            <p:ph type="ftr" sz="quarter" idx="3"/>
          </p:nvPr>
        </p:nvSpPr>
        <p:spPr/>
        <p:txBody>
          <a:bodyPr/>
          <a:lstStyle/>
          <a:p>
            <a:r>
              <a:rPr lang="en-GB"/>
              <a:t>Matthew Deeprose</a:t>
            </a:r>
          </a:p>
        </p:txBody>
      </p:sp>
      <p:sp>
        <p:nvSpPr>
          <p:cNvPr id="3" name="Slide Number Placeholder 2">
            <a:extLst>
              <a:ext uri="{FF2B5EF4-FFF2-40B4-BE49-F238E27FC236}">
                <a16:creationId xmlns:a16="http://schemas.microsoft.com/office/drawing/2014/main" id="{E8B10661-56E2-4D3B-BAB1-991AB08F392B}"/>
              </a:ext>
            </a:extLst>
          </p:cNvPr>
          <p:cNvSpPr>
            <a:spLocks noGrp="1"/>
          </p:cNvSpPr>
          <p:nvPr>
            <p:ph type="sldNum" sz="quarter" idx="4"/>
          </p:nvPr>
        </p:nvSpPr>
        <p:spPr/>
        <p:txBody>
          <a:bodyPr/>
          <a:lstStyle/>
          <a:p>
            <a:fld id="{51AC9CB8-E4A1-4C80-A0FE-41AB03406E23}" type="slidenum">
              <a:rPr lang="en-GB" smtClean="0"/>
              <a:pPr/>
              <a:t>45</a:t>
            </a:fld>
            <a:endParaRPr lang="en-GB"/>
          </a:p>
        </p:txBody>
      </p:sp>
    </p:spTree>
    <p:extLst>
      <p:ext uri="{BB962C8B-B14F-4D97-AF65-F5344CB8AC3E}">
        <p14:creationId xmlns:p14="http://schemas.microsoft.com/office/powerpoint/2010/main" val="374222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3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3D6BC-ECB1-45D7-B31A-5B060EC4B69C}"/>
              </a:ext>
            </a:extLst>
          </p:cNvPr>
          <p:cNvSpPr>
            <a:spLocks noGrp="1"/>
          </p:cNvSpPr>
          <p:nvPr>
            <p:ph type="title"/>
          </p:nvPr>
        </p:nvSpPr>
        <p:spPr>
          <a:xfrm>
            <a:off x="190500" y="147952"/>
            <a:ext cx="11772899" cy="1153360"/>
          </a:xfrm>
        </p:spPr>
        <p:txBody>
          <a:bodyPr anchor="ctr">
            <a:normAutofit/>
          </a:bodyPr>
          <a:lstStyle/>
          <a:p>
            <a:r>
              <a:rPr lang="en-US" dirty="0"/>
              <a:t>Microsoft </a:t>
            </a:r>
            <a:r>
              <a:rPr lang="en-US" dirty="0" err="1"/>
              <a:t>PowerToys</a:t>
            </a:r>
            <a:r>
              <a:rPr lang="en-US" dirty="0"/>
              <a:t> for Windows 10</a:t>
            </a:r>
            <a:endParaRPr lang="en-GB" dirty="0"/>
          </a:p>
        </p:txBody>
      </p:sp>
      <p:pic>
        <p:nvPicPr>
          <p:cNvPr id="7" name="Content Placeholder 7">
            <a:extLst>
              <a:ext uri="{FF2B5EF4-FFF2-40B4-BE49-F238E27FC236}">
                <a16:creationId xmlns:a16="http://schemas.microsoft.com/office/drawing/2014/main" id="{4AF3E15C-8BE8-4487-9978-7A814C0B3EDE}"/>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1048" r="8742" b="-2"/>
          <a:stretch/>
        </p:blipFill>
        <p:spPr>
          <a:xfrm>
            <a:off x="228600" y="1500809"/>
            <a:ext cx="5689600" cy="4681330"/>
          </a:xfrm>
          <a:noFill/>
          <a:ln w="38100">
            <a:solidFill>
              <a:schemeClr val="accent5"/>
            </a:solidFill>
          </a:ln>
        </p:spPr>
      </p:pic>
      <p:sp>
        <p:nvSpPr>
          <p:cNvPr id="12" name="Content Placeholder 3">
            <a:extLst>
              <a:ext uri="{FF2B5EF4-FFF2-40B4-BE49-F238E27FC236}">
                <a16:creationId xmlns:a16="http://schemas.microsoft.com/office/drawing/2014/main" id="{AD5B9D41-22A3-65CB-AFBF-B9EDC61B6BCA}"/>
              </a:ext>
            </a:extLst>
          </p:cNvPr>
          <p:cNvSpPr>
            <a:spLocks noGrp="1"/>
          </p:cNvSpPr>
          <p:nvPr>
            <p:ph sz="half" idx="2"/>
          </p:nvPr>
        </p:nvSpPr>
        <p:spPr>
          <a:xfrm>
            <a:off x="6273799" y="1500809"/>
            <a:ext cx="5689600" cy="4681330"/>
          </a:xfrm>
        </p:spPr>
        <p:txBody>
          <a:bodyPr>
            <a:normAutofit/>
          </a:bodyPr>
          <a:lstStyle/>
          <a:p>
            <a:r>
              <a:rPr lang="en-US" dirty="0">
                <a:hlinkClick r:id="rId4"/>
              </a:rPr>
              <a:t>Free download</a:t>
            </a:r>
            <a:endParaRPr lang="en-US" dirty="0"/>
          </a:p>
          <a:p>
            <a:endParaRPr lang="en-US" dirty="0"/>
          </a:p>
          <a:p>
            <a:r>
              <a:rPr lang="en-US" dirty="0"/>
              <a:t>Features excellent </a:t>
            </a:r>
            <a:r>
              <a:rPr lang="en-US" dirty="0" err="1"/>
              <a:t>colour</a:t>
            </a:r>
            <a:r>
              <a:rPr lang="en-US" dirty="0"/>
              <a:t> picker.</a:t>
            </a:r>
          </a:p>
          <a:p>
            <a:pPr marL="0" indent="0">
              <a:buNone/>
            </a:pPr>
            <a:endParaRPr lang="en-US" dirty="0">
              <a:hlinkClick r:id="rId4"/>
            </a:endParaRPr>
          </a:p>
          <a:p>
            <a:pPr marL="0" indent="0">
              <a:buNone/>
            </a:pPr>
            <a:endParaRPr lang="en-US" dirty="0">
              <a:hlinkClick r:id="rId4"/>
            </a:endParaRPr>
          </a:p>
          <a:p>
            <a:endParaRPr lang="en-US" dirty="0"/>
          </a:p>
        </p:txBody>
      </p:sp>
      <p:sp>
        <p:nvSpPr>
          <p:cNvPr id="4" name="Slide Number Placeholder 3">
            <a:extLst>
              <a:ext uri="{FF2B5EF4-FFF2-40B4-BE49-F238E27FC236}">
                <a16:creationId xmlns:a16="http://schemas.microsoft.com/office/drawing/2014/main" id="{DF90F56F-86EF-4FA7-B231-243823DFA27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46</a:t>
            </a:fld>
            <a:endParaRPr lang="en-GB"/>
          </a:p>
        </p:txBody>
      </p:sp>
      <p:sp>
        <p:nvSpPr>
          <p:cNvPr id="8" name="Footer Placeholder 7">
            <a:extLst>
              <a:ext uri="{FF2B5EF4-FFF2-40B4-BE49-F238E27FC236}">
                <a16:creationId xmlns:a16="http://schemas.microsoft.com/office/drawing/2014/main" id="{2C498018-7C69-4157-A300-68A41810672D}"/>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040960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8" descr="Powertoys interface showing the colour picker.">
            <a:extLst>
              <a:ext uri="{FF2B5EF4-FFF2-40B4-BE49-F238E27FC236}">
                <a16:creationId xmlns:a16="http://schemas.microsoft.com/office/drawing/2014/main" id="{FCF40DFD-306C-4E75-B8FC-1D1FFF6F3ED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2425" y="1731963"/>
            <a:ext cx="6089650" cy="4424363"/>
          </a:xfrm>
          <a:ln w="38100">
            <a:solidFill>
              <a:schemeClr val="accent5"/>
            </a:solidFill>
          </a:ln>
        </p:spPr>
      </p:pic>
      <p:pic>
        <p:nvPicPr>
          <p:cNvPr id="7" name="Content Placeholder 10" descr="Close up of Powertoys interface showing the colour picker.  This shows that the tool is enabled and that the chosen shortcut key combination is windows and shift and the letter C.">
            <a:extLst>
              <a:ext uri="{FF2B5EF4-FFF2-40B4-BE49-F238E27FC236}">
                <a16:creationId xmlns:a16="http://schemas.microsoft.com/office/drawing/2014/main" id="{B797C42A-6A54-4DE8-90A9-0D5CCF4A8FA1}"/>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27743" t="4351" r="41234" b="59945"/>
          <a:stretch/>
        </p:blipFill>
        <p:spPr>
          <a:xfrm>
            <a:off x="6519863" y="1731963"/>
            <a:ext cx="5280025" cy="4424363"/>
          </a:xfrm>
          <a:ln w="38100">
            <a:solidFill>
              <a:schemeClr val="accent5"/>
            </a:solidFill>
          </a:ln>
        </p:spPr>
      </p:pic>
      <p:sp>
        <p:nvSpPr>
          <p:cNvPr id="2" name="Title 1">
            <a:extLst>
              <a:ext uri="{FF2B5EF4-FFF2-40B4-BE49-F238E27FC236}">
                <a16:creationId xmlns:a16="http://schemas.microsoft.com/office/drawing/2014/main" id="{19C2D5C6-EDBC-4D0E-BF30-56B11376C6E7}"/>
              </a:ext>
            </a:extLst>
          </p:cNvPr>
          <p:cNvSpPr>
            <a:spLocks noGrp="1"/>
          </p:cNvSpPr>
          <p:nvPr>
            <p:ph type="title"/>
          </p:nvPr>
        </p:nvSpPr>
        <p:spPr>
          <a:xfrm>
            <a:off x="190500" y="147952"/>
            <a:ext cx="11772899" cy="1153360"/>
          </a:xfrm>
        </p:spPr>
        <p:txBody>
          <a:bodyPr anchor="ctr">
            <a:normAutofit/>
          </a:bodyPr>
          <a:lstStyle/>
          <a:p>
            <a:r>
              <a:rPr lang="en-GB" dirty="0"/>
              <a:t>Set options and then use keyboard shortcut</a:t>
            </a:r>
          </a:p>
        </p:txBody>
      </p:sp>
      <p:sp>
        <p:nvSpPr>
          <p:cNvPr id="5" name="Slide Number Placeholder 4">
            <a:extLst>
              <a:ext uri="{FF2B5EF4-FFF2-40B4-BE49-F238E27FC236}">
                <a16:creationId xmlns:a16="http://schemas.microsoft.com/office/drawing/2014/main" id="{A3DE515D-B3B8-4B51-9FA7-B3EE747DA75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47</a:t>
            </a:fld>
            <a:endParaRPr lang="en-GB"/>
          </a:p>
        </p:txBody>
      </p:sp>
      <p:sp>
        <p:nvSpPr>
          <p:cNvPr id="8" name="Footer Placeholder 7">
            <a:extLst>
              <a:ext uri="{FF2B5EF4-FFF2-40B4-BE49-F238E27FC236}">
                <a16:creationId xmlns:a16="http://schemas.microsoft.com/office/drawing/2014/main" id="{3A53A94B-7967-4269-BF49-AD646F36DC64}"/>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2115457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814E-6161-4F0F-8393-A9690290A0D3}"/>
              </a:ext>
            </a:extLst>
          </p:cNvPr>
          <p:cNvSpPr>
            <a:spLocks noGrp="1"/>
          </p:cNvSpPr>
          <p:nvPr>
            <p:ph type="title"/>
          </p:nvPr>
        </p:nvSpPr>
        <p:spPr>
          <a:xfrm>
            <a:off x="190500" y="147952"/>
            <a:ext cx="11772899" cy="1153360"/>
          </a:xfrm>
        </p:spPr>
        <p:txBody>
          <a:bodyPr anchor="ctr">
            <a:normAutofit/>
          </a:bodyPr>
          <a:lstStyle/>
          <a:p>
            <a:r>
              <a:rPr lang="en-GB" sz="3700"/>
              <a:t>Copy colour code to clipboard, or show HEX / RGB / HSL etc </a:t>
            </a:r>
          </a:p>
        </p:txBody>
      </p:sp>
      <p:pic>
        <p:nvPicPr>
          <p:cNvPr id="9" name="Content Placeholder 8" descr="Picking a colour with the colour picker.  It shows the HTML colour code #FCBC00">
            <a:extLst>
              <a:ext uri="{FF2B5EF4-FFF2-40B4-BE49-F238E27FC236}">
                <a16:creationId xmlns:a16="http://schemas.microsoft.com/office/drawing/2014/main" id="{2BFD1317-9A4C-42BD-8887-5692D36F18B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21867" b="-1"/>
          <a:stretch/>
        </p:blipFill>
        <p:spPr>
          <a:xfrm>
            <a:off x="228600" y="1500809"/>
            <a:ext cx="5689600" cy="4681330"/>
          </a:xfrm>
          <a:noFill/>
        </p:spPr>
      </p:pic>
      <p:pic>
        <p:nvPicPr>
          <p:cNvPr id="11" name="Content Placeholder 10" descr="Powertoy interface after selecting a colour, it shows the chosen colour and the hex, rgb and hsl codes.  It also shows other colours close to the chosen colour and other colours on the same web page.">
            <a:extLst>
              <a:ext uri="{FF2B5EF4-FFF2-40B4-BE49-F238E27FC236}">
                <a16:creationId xmlns:a16="http://schemas.microsoft.com/office/drawing/2014/main" id="{F9A22203-DE0B-4A1A-8B7B-01BE7D9578AE}"/>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r="-2" b="13990"/>
          <a:stretch/>
        </p:blipFill>
        <p:spPr>
          <a:xfrm>
            <a:off x="6273799" y="1500809"/>
            <a:ext cx="5689600" cy="4681330"/>
          </a:xfrm>
          <a:noFill/>
        </p:spPr>
      </p:pic>
      <p:sp>
        <p:nvSpPr>
          <p:cNvPr id="6" name="Slide Number Placeholder 5">
            <a:extLst>
              <a:ext uri="{FF2B5EF4-FFF2-40B4-BE49-F238E27FC236}">
                <a16:creationId xmlns:a16="http://schemas.microsoft.com/office/drawing/2014/main" id="{0CE00A37-529B-489C-90A2-212690FEAD3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48</a:t>
            </a:fld>
            <a:endParaRPr lang="en-GB"/>
          </a:p>
        </p:txBody>
      </p:sp>
      <p:sp>
        <p:nvSpPr>
          <p:cNvPr id="3" name="Footer Placeholder 2">
            <a:extLst>
              <a:ext uri="{FF2B5EF4-FFF2-40B4-BE49-F238E27FC236}">
                <a16:creationId xmlns:a16="http://schemas.microsoft.com/office/drawing/2014/main" id="{CC310940-C0E8-415D-B8CD-B46C9556B273}"/>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0508756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B39B768C-BB67-4AE1-963D-91E81A91533C}"/>
              </a:ext>
            </a:extLst>
          </p:cNvPr>
          <p:cNvSpPr>
            <a:spLocks noGrp="1"/>
          </p:cNvSpPr>
          <p:nvPr>
            <p:ph type="title"/>
          </p:nvPr>
        </p:nvSpPr>
        <p:spPr/>
        <p:txBody>
          <a:bodyPr>
            <a:normAutofit/>
          </a:bodyPr>
          <a:lstStyle/>
          <a:p>
            <a:r>
              <a:rPr lang="en-GB"/>
              <a:t>The ratios to remember</a:t>
            </a:r>
          </a:p>
        </p:txBody>
      </p:sp>
      <p:sp>
        <p:nvSpPr>
          <p:cNvPr id="4" name="Arrow: Notched Right 3">
            <a:extLst>
              <a:ext uri="{FF2B5EF4-FFF2-40B4-BE49-F238E27FC236}">
                <a16:creationId xmlns:a16="http://schemas.microsoft.com/office/drawing/2014/main" id="{3379360F-DD60-4E88-8BF1-8617157BE92E}"/>
              </a:ext>
            </a:extLst>
          </p:cNvPr>
          <p:cNvSpPr/>
          <p:nvPr/>
        </p:nvSpPr>
        <p:spPr>
          <a:xfrm>
            <a:off x="838200" y="2376608"/>
            <a:ext cx="10515600" cy="1686560"/>
          </a:xfrm>
          <a:prstGeom prst="notchedRightArrow">
            <a:avLst/>
          </a:prstGeom>
          <a:solidFill>
            <a:schemeClr val="bg1">
              <a:lumMod val="2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Freeform: Shape 4">
            <a:extLst>
              <a:ext uri="{FF2B5EF4-FFF2-40B4-BE49-F238E27FC236}">
                <a16:creationId xmlns:a16="http://schemas.microsoft.com/office/drawing/2014/main" id="{8748197B-2A33-4517-A7CE-680B05D7BEAC}"/>
              </a:ext>
            </a:extLst>
          </p:cNvPr>
          <p:cNvSpPr/>
          <p:nvPr/>
        </p:nvSpPr>
        <p:spPr>
          <a:xfrm>
            <a:off x="842821" y="1093153"/>
            <a:ext cx="3049934" cy="1686560"/>
          </a:xfrm>
          <a:custGeom>
            <a:avLst/>
            <a:gdLst>
              <a:gd name="connsiteX0" fmla="*/ 0 w 3049934"/>
              <a:gd name="connsiteY0" fmla="*/ 0 h 1686560"/>
              <a:gd name="connsiteX1" fmla="*/ 3049934 w 3049934"/>
              <a:gd name="connsiteY1" fmla="*/ 0 h 1686560"/>
              <a:gd name="connsiteX2" fmla="*/ 3049934 w 3049934"/>
              <a:gd name="connsiteY2" fmla="*/ 1686560 h 1686560"/>
              <a:gd name="connsiteX3" fmla="*/ 0 w 3049934"/>
              <a:gd name="connsiteY3" fmla="*/ 1686560 h 1686560"/>
              <a:gd name="connsiteX4" fmla="*/ 0 w 3049934"/>
              <a:gd name="connsiteY4" fmla="*/ 0 h 16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934" h="1686560">
                <a:moveTo>
                  <a:pt x="0" y="0"/>
                </a:moveTo>
                <a:lnTo>
                  <a:pt x="3049934" y="0"/>
                </a:lnTo>
                <a:lnTo>
                  <a:pt x="3049934" y="1686560"/>
                </a:lnTo>
                <a:lnTo>
                  <a:pt x="0" y="16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0" tIns="426720" rIns="426720" bIns="426720" numCol="1" spcCol="1270" anchor="b" anchorCtr="0">
            <a:noAutofit/>
          </a:bodyPr>
          <a:lstStyle/>
          <a:p>
            <a:pPr marL="0" lvl="0" indent="0" algn="ctr" defTabSz="2667000">
              <a:lnSpc>
                <a:spcPct val="90000"/>
              </a:lnSpc>
              <a:spcBef>
                <a:spcPct val="0"/>
              </a:spcBef>
              <a:spcAft>
                <a:spcPct val="35000"/>
              </a:spcAft>
              <a:buNone/>
            </a:pPr>
            <a:r>
              <a:rPr lang="en-GB" sz="6000" kern="1200" dirty="0">
                <a:solidFill>
                  <a:schemeClr val="accent5"/>
                </a:solidFill>
              </a:rPr>
              <a:t>3:1</a:t>
            </a:r>
          </a:p>
        </p:txBody>
      </p:sp>
      <p:sp>
        <p:nvSpPr>
          <p:cNvPr id="18" name="Oval 17">
            <a:extLst>
              <a:ext uri="{FF2B5EF4-FFF2-40B4-BE49-F238E27FC236}">
                <a16:creationId xmlns:a16="http://schemas.microsoft.com/office/drawing/2014/main" id="{8E1B9DCE-A63E-4568-AA75-DA7E7757495A}"/>
              </a:ext>
            </a:extLst>
          </p:cNvPr>
          <p:cNvSpPr/>
          <p:nvPr/>
        </p:nvSpPr>
        <p:spPr>
          <a:xfrm>
            <a:off x="2156968" y="2990533"/>
            <a:ext cx="421640" cy="421640"/>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2D377CE9-AD2C-4BC2-B97C-2B88AE984339}"/>
              </a:ext>
            </a:extLst>
          </p:cNvPr>
          <p:cNvSpPr/>
          <p:nvPr/>
        </p:nvSpPr>
        <p:spPr>
          <a:xfrm>
            <a:off x="3822805" y="3622992"/>
            <a:ext cx="2526352" cy="1686560"/>
          </a:xfrm>
          <a:custGeom>
            <a:avLst/>
            <a:gdLst>
              <a:gd name="connsiteX0" fmla="*/ 0 w 2526352"/>
              <a:gd name="connsiteY0" fmla="*/ 0 h 1686560"/>
              <a:gd name="connsiteX1" fmla="*/ 2526352 w 2526352"/>
              <a:gd name="connsiteY1" fmla="*/ 0 h 1686560"/>
              <a:gd name="connsiteX2" fmla="*/ 2526352 w 2526352"/>
              <a:gd name="connsiteY2" fmla="*/ 1686560 h 1686560"/>
              <a:gd name="connsiteX3" fmla="*/ 0 w 2526352"/>
              <a:gd name="connsiteY3" fmla="*/ 1686560 h 1686560"/>
              <a:gd name="connsiteX4" fmla="*/ 0 w 2526352"/>
              <a:gd name="connsiteY4" fmla="*/ 0 h 16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352" h="1686560">
                <a:moveTo>
                  <a:pt x="0" y="0"/>
                </a:moveTo>
                <a:lnTo>
                  <a:pt x="2526352" y="0"/>
                </a:lnTo>
                <a:lnTo>
                  <a:pt x="2526352" y="1686560"/>
                </a:lnTo>
                <a:lnTo>
                  <a:pt x="0" y="16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0" tIns="426720" rIns="426720" bIns="426720" numCol="1" spcCol="1270" anchor="t" anchorCtr="0">
            <a:noAutofit/>
          </a:bodyPr>
          <a:lstStyle/>
          <a:p>
            <a:pPr marL="0" lvl="0" indent="0" algn="r" defTabSz="2667000">
              <a:lnSpc>
                <a:spcPct val="90000"/>
              </a:lnSpc>
              <a:spcBef>
                <a:spcPct val="0"/>
              </a:spcBef>
              <a:spcAft>
                <a:spcPct val="35000"/>
              </a:spcAft>
              <a:buNone/>
            </a:pPr>
            <a:r>
              <a:rPr lang="en-GB" sz="6000" kern="1200">
                <a:solidFill>
                  <a:schemeClr val="accent5"/>
                </a:solidFill>
              </a:rPr>
              <a:t>4.5:1</a:t>
            </a:r>
          </a:p>
        </p:txBody>
      </p:sp>
      <p:sp>
        <p:nvSpPr>
          <p:cNvPr id="20" name="Oval 19">
            <a:extLst>
              <a:ext uri="{FF2B5EF4-FFF2-40B4-BE49-F238E27FC236}">
                <a16:creationId xmlns:a16="http://schemas.microsoft.com/office/drawing/2014/main" id="{96EB134A-0C23-4FBE-A800-39C449485A93}"/>
              </a:ext>
            </a:extLst>
          </p:cNvPr>
          <p:cNvSpPr/>
          <p:nvPr/>
        </p:nvSpPr>
        <p:spPr>
          <a:xfrm>
            <a:off x="5359400" y="2990533"/>
            <a:ext cx="421640" cy="421640"/>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5F5E0D6E-C5C5-4DD6-84EF-9AE6FE190C10}"/>
              </a:ext>
            </a:extLst>
          </p:cNvPr>
          <p:cNvSpPr/>
          <p:nvPr/>
        </p:nvSpPr>
        <p:spPr>
          <a:xfrm>
            <a:off x="7247684" y="1093153"/>
            <a:ext cx="3049934" cy="1686560"/>
          </a:xfrm>
          <a:custGeom>
            <a:avLst/>
            <a:gdLst>
              <a:gd name="connsiteX0" fmla="*/ 0 w 3049934"/>
              <a:gd name="connsiteY0" fmla="*/ 0 h 1686560"/>
              <a:gd name="connsiteX1" fmla="*/ 3049934 w 3049934"/>
              <a:gd name="connsiteY1" fmla="*/ 0 h 1686560"/>
              <a:gd name="connsiteX2" fmla="*/ 3049934 w 3049934"/>
              <a:gd name="connsiteY2" fmla="*/ 1686560 h 1686560"/>
              <a:gd name="connsiteX3" fmla="*/ 0 w 3049934"/>
              <a:gd name="connsiteY3" fmla="*/ 1686560 h 1686560"/>
              <a:gd name="connsiteX4" fmla="*/ 0 w 3049934"/>
              <a:gd name="connsiteY4" fmla="*/ 0 h 1686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9934" h="1686560">
                <a:moveTo>
                  <a:pt x="0" y="0"/>
                </a:moveTo>
                <a:lnTo>
                  <a:pt x="3049934" y="0"/>
                </a:lnTo>
                <a:lnTo>
                  <a:pt x="3049934" y="1686560"/>
                </a:lnTo>
                <a:lnTo>
                  <a:pt x="0" y="1686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26720" tIns="426720" rIns="426720" bIns="426720" numCol="1" spcCol="1270" anchor="b" anchorCtr="0">
            <a:noAutofit/>
          </a:bodyPr>
          <a:lstStyle/>
          <a:p>
            <a:pPr marL="0" lvl="0" indent="0" algn="ctr" defTabSz="2667000">
              <a:lnSpc>
                <a:spcPct val="90000"/>
              </a:lnSpc>
              <a:spcBef>
                <a:spcPct val="0"/>
              </a:spcBef>
              <a:spcAft>
                <a:spcPct val="35000"/>
              </a:spcAft>
              <a:buNone/>
            </a:pPr>
            <a:r>
              <a:rPr lang="en-GB" sz="6000" kern="1200" dirty="0">
                <a:solidFill>
                  <a:schemeClr val="accent5"/>
                </a:solidFill>
              </a:rPr>
              <a:t>7:1</a:t>
            </a:r>
          </a:p>
        </p:txBody>
      </p:sp>
      <p:sp>
        <p:nvSpPr>
          <p:cNvPr id="22" name="Oval 21">
            <a:extLst>
              <a:ext uri="{FF2B5EF4-FFF2-40B4-BE49-F238E27FC236}">
                <a16:creationId xmlns:a16="http://schemas.microsoft.com/office/drawing/2014/main" id="{78B09E38-4CF9-480B-A174-58080D949E29}"/>
              </a:ext>
            </a:extLst>
          </p:cNvPr>
          <p:cNvSpPr/>
          <p:nvPr/>
        </p:nvSpPr>
        <p:spPr>
          <a:xfrm>
            <a:off x="8561831" y="2990533"/>
            <a:ext cx="421640" cy="421640"/>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6" name="TextBox 5">
            <a:extLst>
              <a:ext uri="{FF2B5EF4-FFF2-40B4-BE49-F238E27FC236}">
                <a16:creationId xmlns:a16="http://schemas.microsoft.com/office/drawing/2014/main" id="{694846FC-4253-4861-91D4-C848720F3A67}"/>
              </a:ext>
            </a:extLst>
          </p:cNvPr>
          <p:cNvSpPr txBox="1"/>
          <p:nvPr/>
        </p:nvSpPr>
        <p:spPr>
          <a:xfrm>
            <a:off x="1728052" y="3685736"/>
            <a:ext cx="1789044" cy="923330"/>
          </a:xfrm>
          <a:prstGeom prst="rect">
            <a:avLst/>
          </a:prstGeom>
          <a:noFill/>
        </p:spPr>
        <p:txBody>
          <a:bodyPr wrap="square" rtlCol="0">
            <a:spAutoFit/>
          </a:bodyPr>
          <a:lstStyle/>
          <a:p>
            <a:r>
              <a:rPr lang="en-GB" dirty="0">
                <a:solidFill>
                  <a:schemeClr val="accent1"/>
                </a:solidFill>
              </a:rPr>
              <a:t>Minimum </a:t>
            </a:r>
            <a:r>
              <a:rPr lang="en-GB" dirty="0">
                <a:solidFill>
                  <a:schemeClr val="accent5"/>
                </a:solidFill>
              </a:rPr>
              <a:t>for Graphical Objects / UI</a:t>
            </a:r>
          </a:p>
        </p:txBody>
      </p:sp>
      <p:sp>
        <p:nvSpPr>
          <p:cNvPr id="7" name="Rectangle: Rounded Corners 6">
            <a:extLst>
              <a:ext uri="{FF2B5EF4-FFF2-40B4-BE49-F238E27FC236}">
                <a16:creationId xmlns:a16="http://schemas.microsoft.com/office/drawing/2014/main" id="{9C1829C2-BE57-4CF9-B46D-FD405C619C64}"/>
              </a:ext>
            </a:extLst>
          </p:cNvPr>
          <p:cNvSpPr/>
          <p:nvPr/>
        </p:nvSpPr>
        <p:spPr>
          <a:xfrm>
            <a:off x="879506" y="5337673"/>
            <a:ext cx="3118265" cy="317692"/>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accent5"/>
                </a:solidFill>
              </a:rPr>
              <a:t>1.4.11 Non-text Contrast (Level AA)</a:t>
            </a:r>
          </a:p>
        </p:txBody>
      </p:sp>
      <p:sp>
        <p:nvSpPr>
          <p:cNvPr id="10" name="Rectangle 9">
            <a:extLst>
              <a:ext uri="{FF2B5EF4-FFF2-40B4-BE49-F238E27FC236}">
                <a16:creationId xmlns:a16="http://schemas.microsoft.com/office/drawing/2014/main" id="{3B71C936-2BDB-410D-A59F-6F4B3FCC12D8}"/>
              </a:ext>
            </a:extLst>
          </p:cNvPr>
          <p:cNvSpPr/>
          <p:nvPr/>
        </p:nvSpPr>
        <p:spPr>
          <a:xfrm>
            <a:off x="3484602" y="2762406"/>
            <a:ext cx="1107996" cy="923330"/>
          </a:xfrm>
          <a:prstGeom prst="rect">
            <a:avLst/>
          </a:prstGeom>
          <a:noFill/>
        </p:spPr>
        <p:txBody>
          <a:bodyPr wrap="none" lIns="91440" tIns="45720" rIns="91440" bIns="45720">
            <a:spAutoFit/>
          </a:bodyPr>
          <a:lstStyle/>
          <a:p>
            <a:pPr algn="ctr"/>
            <a:r>
              <a:rPr lang="en-US" sz="5400" b="0" cap="none" spc="0">
                <a:ln w="0"/>
                <a:solidFill>
                  <a:schemeClr val="accent2"/>
                </a:solidFill>
              </a:rPr>
              <a:t>AA</a:t>
            </a:r>
          </a:p>
        </p:txBody>
      </p:sp>
      <p:sp>
        <p:nvSpPr>
          <p:cNvPr id="8" name="TextBox 7">
            <a:extLst>
              <a:ext uri="{FF2B5EF4-FFF2-40B4-BE49-F238E27FC236}">
                <a16:creationId xmlns:a16="http://schemas.microsoft.com/office/drawing/2014/main" id="{5B192599-9CE8-4375-B4F6-39BF76A74405}"/>
              </a:ext>
            </a:extLst>
          </p:cNvPr>
          <p:cNvSpPr txBox="1"/>
          <p:nvPr/>
        </p:nvSpPr>
        <p:spPr>
          <a:xfrm>
            <a:off x="4131591" y="2425381"/>
            <a:ext cx="2078441" cy="369332"/>
          </a:xfrm>
          <a:prstGeom prst="rect">
            <a:avLst/>
          </a:prstGeom>
          <a:noFill/>
        </p:spPr>
        <p:txBody>
          <a:bodyPr wrap="square" rtlCol="0">
            <a:spAutoFit/>
          </a:bodyPr>
          <a:lstStyle/>
          <a:p>
            <a:r>
              <a:rPr lang="en-GB" dirty="0">
                <a:solidFill>
                  <a:schemeClr val="accent1"/>
                </a:solidFill>
              </a:rPr>
              <a:t>Minimum</a:t>
            </a:r>
            <a:r>
              <a:rPr lang="en-GB" dirty="0"/>
              <a:t> </a:t>
            </a:r>
            <a:r>
              <a:rPr lang="en-GB" dirty="0">
                <a:solidFill>
                  <a:schemeClr val="accent5"/>
                </a:solidFill>
              </a:rPr>
              <a:t>for Text</a:t>
            </a:r>
          </a:p>
        </p:txBody>
      </p:sp>
      <p:sp>
        <p:nvSpPr>
          <p:cNvPr id="9" name="Rectangle: Rounded Corners 8">
            <a:extLst>
              <a:ext uri="{FF2B5EF4-FFF2-40B4-BE49-F238E27FC236}">
                <a16:creationId xmlns:a16="http://schemas.microsoft.com/office/drawing/2014/main" id="{97C2E7AA-2485-4388-BC6E-8AD13064B1B1}"/>
              </a:ext>
            </a:extLst>
          </p:cNvPr>
          <p:cNvSpPr/>
          <p:nvPr/>
        </p:nvSpPr>
        <p:spPr>
          <a:xfrm>
            <a:off x="4141558" y="5333325"/>
            <a:ext cx="3118265" cy="317692"/>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accent5"/>
                </a:solidFill>
              </a:rPr>
              <a:t>1.4.3 Contrast (Minimum) (Level AA)</a:t>
            </a:r>
          </a:p>
        </p:txBody>
      </p:sp>
      <p:sp>
        <p:nvSpPr>
          <p:cNvPr id="12" name="Rectangle 11">
            <a:extLst>
              <a:ext uri="{FF2B5EF4-FFF2-40B4-BE49-F238E27FC236}">
                <a16:creationId xmlns:a16="http://schemas.microsoft.com/office/drawing/2014/main" id="{2749D909-7974-4A18-8DA2-456D04653D4C}"/>
              </a:ext>
            </a:extLst>
          </p:cNvPr>
          <p:cNvSpPr/>
          <p:nvPr/>
        </p:nvSpPr>
        <p:spPr>
          <a:xfrm>
            <a:off x="6790826" y="2739688"/>
            <a:ext cx="1569661" cy="923330"/>
          </a:xfrm>
          <a:prstGeom prst="rect">
            <a:avLst/>
          </a:prstGeom>
          <a:noFill/>
        </p:spPr>
        <p:txBody>
          <a:bodyPr wrap="none" lIns="91440" tIns="45720" rIns="91440" bIns="45720">
            <a:spAutoFit/>
          </a:bodyPr>
          <a:lstStyle/>
          <a:p>
            <a:pPr algn="ctr"/>
            <a:r>
              <a:rPr lang="en-US" sz="5400" b="0" cap="none" spc="0">
                <a:ln w="0"/>
                <a:solidFill>
                  <a:schemeClr val="accent2"/>
                </a:solidFill>
              </a:rPr>
              <a:t>AAA</a:t>
            </a:r>
          </a:p>
        </p:txBody>
      </p:sp>
      <p:sp>
        <p:nvSpPr>
          <p:cNvPr id="11" name="TextBox 10">
            <a:extLst>
              <a:ext uri="{FF2B5EF4-FFF2-40B4-BE49-F238E27FC236}">
                <a16:creationId xmlns:a16="http://schemas.microsoft.com/office/drawing/2014/main" id="{071062AF-BF68-4450-B3F9-9D3AD76D7A7B}"/>
              </a:ext>
            </a:extLst>
          </p:cNvPr>
          <p:cNvSpPr txBox="1"/>
          <p:nvPr/>
        </p:nvSpPr>
        <p:spPr>
          <a:xfrm>
            <a:off x="8193156" y="3823559"/>
            <a:ext cx="1789044" cy="646331"/>
          </a:xfrm>
          <a:prstGeom prst="rect">
            <a:avLst/>
          </a:prstGeom>
          <a:noFill/>
        </p:spPr>
        <p:txBody>
          <a:bodyPr wrap="square" rtlCol="0">
            <a:spAutoFit/>
          </a:bodyPr>
          <a:lstStyle/>
          <a:p>
            <a:r>
              <a:rPr lang="en-GB">
                <a:solidFill>
                  <a:schemeClr val="accent1"/>
                </a:solidFill>
              </a:rPr>
              <a:t>Enhanced</a:t>
            </a:r>
            <a:r>
              <a:rPr lang="en-GB"/>
              <a:t> </a:t>
            </a:r>
            <a:r>
              <a:rPr lang="en-GB">
                <a:solidFill>
                  <a:schemeClr val="accent5"/>
                </a:solidFill>
              </a:rPr>
              <a:t>level for Text</a:t>
            </a:r>
          </a:p>
        </p:txBody>
      </p:sp>
      <p:sp>
        <p:nvSpPr>
          <p:cNvPr id="13" name="Rectangle: Rounded Corners 12">
            <a:extLst>
              <a:ext uri="{FF2B5EF4-FFF2-40B4-BE49-F238E27FC236}">
                <a16:creationId xmlns:a16="http://schemas.microsoft.com/office/drawing/2014/main" id="{4EDDE483-2E2F-4BCE-934B-1FEE04005068}"/>
              </a:ext>
            </a:extLst>
          </p:cNvPr>
          <p:cNvSpPr/>
          <p:nvPr/>
        </p:nvSpPr>
        <p:spPr>
          <a:xfrm>
            <a:off x="7411874" y="5333325"/>
            <a:ext cx="3488461" cy="317692"/>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accent5"/>
                </a:solidFill>
              </a:rPr>
              <a:t>1.4.6 Contrast (Enhanced) (Level AAA):</a:t>
            </a:r>
          </a:p>
        </p:txBody>
      </p:sp>
      <p:sp>
        <p:nvSpPr>
          <p:cNvPr id="16" name="TextBox 15">
            <a:extLst>
              <a:ext uri="{FF2B5EF4-FFF2-40B4-BE49-F238E27FC236}">
                <a16:creationId xmlns:a16="http://schemas.microsoft.com/office/drawing/2014/main" id="{20C57B6D-5380-4F78-B750-0727385E469C}"/>
              </a:ext>
              <a:ext uri="{C183D7F6-B498-43B3-948B-1728B52AA6E4}">
                <adec:decorative xmlns:adec="http://schemas.microsoft.com/office/drawing/2017/decorative" val="1"/>
              </a:ext>
            </a:extLst>
          </p:cNvPr>
          <p:cNvSpPr txBox="1"/>
          <p:nvPr/>
        </p:nvSpPr>
        <p:spPr>
          <a:xfrm>
            <a:off x="9982200" y="1950139"/>
            <a:ext cx="1789044" cy="369332"/>
          </a:xfrm>
          <a:prstGeom prst="rect">
            <a:avLst/>
          </a:prstGeom>
          <a:noFill/>
        </p:spPr>
        <p:txBody>
          <a:bodyPr wrap="square" rtlCol="0">
            <a:spAutoFit/>
          </a:bodyPr>
          <a:lstStyle/>
          <a:p>
            <a:r>
              <a:rPr lang="en-GB">
                <a:solidFill>
                  <a:schemeClr val="accent5"/>
                </a:solidFill>
              </a:rPr>
              <a:t>(not to scale)</a:t>
            </a:r>
          </a:p>
        </p:txBody>
      </p:sp>
      <p:sp>
        <p:nvSpPr>
          <p:cNvPr id="2" name="Slide Number Placeholder 1">
            <a:extLst>
              <a:ext uri="{FF2B5EF4-FFF2-40B4-BE49-F238E27FC236}">
                <a16:creationId xmlns:a16="http://schemas.microsoft.com/office/drawing/2014/main" id="{0CEE9DE5-50F9-4D7A-8D64-5FFEC908B51E}"/>
              </a:ext>
            </a:extLst>
          </p:cNvPr>
          <p:cNvSpPr>
            <a:spLocks noGrp="1"/>
          </p:cNvSpPr>
          <p:nvPr>
            <p:ph type="sldNum" sz="quarter" idx="4"/>
          </p:nvPr>
        </p:nvSpPr>
        <p:spPr/>
        <p:txBody>
          <a:bodyPr/>
          <a:lstStyle/>
          <a:p>
            <a:fld id="{51AC9CB8-E4A1-4C80-A0FE-41AB03406E23}" type="slidenum">
              <a:rPr lang="en-GB" smtClean="0"/>
              <a:pPr/>
              <a:t>49</a:t>
            </a:fld>
            <a:endParaRPr lang="en-GB"/>
          </a:p>
        </p:txBody>
      </p:sp>
      <p:sp>
        <p:nvSpPr>
          <p:cNvPr id="23" name="Footer Placeholder 22">
            <a:extLst>
              <a:ext uri="{FF2B5EF4-FFF2-40B4-BE49-F238E27FC236}">
                <a16:creationId xmlns:a16="http://schemas.microsoft.com/office/drawing/2014/main" id="{2A49EED3-B1E0-4426-97EB-FFCD222A4632}"/>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10552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500"/>
                                        <p:tgtEl>
                                          <p:spTgt spid="1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par>
                                <p:cTn id="45" presetID="10" presetClass="entr" presetSubtype="0" fill="hold"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9" grpId="0"/>
      <p:bldP spid="21" grpId="0"/>
      <p:bldP spid="6" grpId="0"/>
      <p:bldP spid="7" grpId="0" animBg="1"/>
      <p:bldP spid="10" grpId="0"/>
      <p:bldP spid="8" grpId="0"/>
      <p:bldP spid="9" grpId="0" animBg="1"/>
      <p:bldP spid="12" grpId="0"/>
      <p:bldP spid="11" grpId="0"/>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E695-5BD7-4550-82E1-0F0400342825}"/>
              </a:ext>
            </a:extLst>
          </p:cNvPr>
          <p:cNvSpPr>
            <a:spLocks noGrp="1"/>
          </p:cNvSpPr>
          <p:nvPr>
            <p:ph type="title"/>
          </p:nvPr>
        </p:nvSpPr>
        <p:spPr/>
        <p:txBody>
          <a:bodyPr/>
          <a:lstStyle/>
          <a:p>
            <a:r>
              <a:rPr lang="en-GB" dirty="0">
                <a:solidFill>
                  <a:schemeClr val="tx1"/>
                </a:solidFill>
              </a:rPr>
              <a:t>Intro 2</a:t>
            </a:r>
          </a:p>
        </p:txBody>
      </p:sp>
      <p:sp>
        <p:nvSpPr>
          <p:cNvPr id="3" name="Content Placeholder 2">
            <a:extLst>
              <a:ext uri="{FF2B5EF4-FFF2-40B4-BE49-F238E27FC236}">
                <a16:creationId xmlns:a16="http://schemas.microsoft.com/office/drawing/2014/main" id="{9D51D330-0F00-4D9F-A702-10BB97E67423}"/>
              </a:ext>
            </a:extLst>
          </p:cNvPr>
          <p:cNvSpPr>
            <a:spLocks noGrp="1"/>
          </p:cNvSpPr>
          <p:nvPr>
            <p:ph idx="1"/>
          </p:nvPr>
        </p:nvSpPr>
        <p:spPr/>
        <p:txBody>
          <a:bodyPr>
            <a:normAutofit/>
          </a:bodyPr>
          <a:lstStyle/>
          <a:p>
            <a:pPr marL="0" indent="0">
              <a:lnSpc>
                <a:spcPct val="150000"/>
              </a:lnSpc>
              <a:buNone/>
            </a:pPr>
            <a:r>
              <a:rPr lang="en-GB" sz="4800" dirty="0">
                <a:solidFill>
                  <a:schemeClr val="accent3"/>
                </a:solidFill>
              </a:rPr>
              <a:t>No-one is disabled until…</a:t>
            </a:r>
          </a:p>
        </p:txBody>
      </p:sp>
      <p:sp>
        <p:nvSpPr>
          <p:cNvPr id="4" name="Slide Number Placeholder 3">
            <a:extLst>
              <a:ext uri="{FF2B5EF4-FFF2-40B4-BE49-F238E27FC236}">
                <a16:creationId xmlns:a16="http://schemas.microsoft.com/office/drawing/2014/main" id="{2237114C-F264-4C32-B050-7BE78284B470}"/>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5" name="Footer Placeholder 4">
            <a:extLst>
              <a:ext uri="{FF2B5EF4-FFF2-40B4-BE49-F238E27FC236}">
                <a16:creationId xmlns:a16="http://schemas.microsoft.com/office/drawing/2014/main" id="{5FD191E6-F580-4A60-88A9-C2CBCB1B98D2}"/>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6798467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DFD710C1-5162-46F6-A984-41DBA4A24FA7}"/>
              </a:ext>
            </a:extLst>
          </p:cNvPr>
          <p:cNvSpPr>
            <a:spLocks noGrp="1"/>
          </p:cNvSpPr>
          <p:nvPr>
            <p:ph type="title"/>
          </p:nvPr>
        </p:nvSpPr>
        <p:spPr/>
        <p:txBody>
          <a:bodyPr>
            <a:normAutofit fontScale="90000"/>
          </a:bodyPr>
          <a:lstStyle/>
          <a:p>
            <a:r>
              <a:rPr lang="en-GB" dirty="0">
                <a:solidFill>
                  <a:schemeClr val="tx1"/>
                </a:solidFill>
              </a:rPr>
              <a:t>Revisiting hard to read contrast examples</a:t>
            </a:r>
            <a:br>
              <a:rPr lang="en-GB" dirty="0">
                <a:solidFill>
                  <a:schemeClr val="tx1"/>
                </a:solidFill>
                <a:cs typeface="Arial"/>
              </a:rPr>
            </a:br>
            <a:endParaRPr lang="en-GB" dirty="0">
              <a:solidFill>
                <a:schemeClr val="tx1"/>
              </a:solidFill>
            </a:endParaRPr>
          </a:p>
        </p:txBody>
      </p:sp>
      <p:sp>
        <p:nvSpPr>
          <p:cNvPr id="6" name="Rectangle 5">
            <a:extLst>
              <a:ext uri="{FF2B5EF4-FFF2-40B4-BE49-F238E27FC236}">
                <a16:creationId xmlns:a16="http://schemas.microsoft.com/office/drawing/2014/main" id="{37979751-969C-4851-9514-6C237B962639}"/>
              </a:ext>
            </a:extLst>
          </p:cNvPr>
          <p:cNvSpPr/>
          <p:nvPr/>
        </p:nvSpPr>
        <p:spPr>
          <a:xfrm>
            <a:off x="838199" y="312492"/>
            <a:ext cx="2819588" cy="1350959"/>
          </a:xfrm>
          <a:prstGeom prst="rect">
            <a:avLst/>
          </a:prstGeom>
          <a:solidFill>
            <a:srgbClr val="FFC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7" name="Rectangle 6">
            <a:extLst>
              <a:ext uri="{FF2B5EF4-FFF2-40B4-BE49-F238E27FC236}">
                <a16:creationId xmlns:a16="http://schemas.microsoft.com/office/drawing/2014/main" id="{F955B681-C257-4B79-A5E6-35A1FA7F7FDD}"/>
              </a:ext>
            </a:extLst>
          </p:cNvPr>
          <p:cNvSpPr/>
          <p:nvPr/>
        </p:nvSpPr>
        <p:spPr>
          <a:xfrm>
            <a:off x="3139807" y="958858"/>
            <a:ext cx="1123721" cy="506994"/>
          </a:xfrm>
          <a:prstGeom prst="rect">
            <a:avLst/>
          </a:prstGeom>
          <a:solidFill>
            <a:schemeClr val="bg1">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1.64:1</a:t>
            </a:r>
          </a:p>
        </p:txBody>
      </p:sp>
      <p:sp>
        <p:nvSpPr>
          <p:cNvPr id="8" name="Rectangle 7">
            <a:extLst>
              <a:ext uri="{FF2B5EF4-FFF2-40B4-BE49-F238E27FC236}">
                <a16:creationId xmlns:a16="http://schemas.microsoft.com/office/drawing/2014/main" id="{14C94E4A-B4C0-41C3-A032-134825BAAAD4}"/>
              </a:ext>
            </a:extLst>
          </p:cNvPr>
          <p:cNvSpPr/>
          <p:nvPr/>
        </p:nvSpPr>
        <p:spPr>
          <a:xfrm>
            <a:off x="4686205" y="295247"/>
            <a:ext cx="2819588" cy="1350959"/>
          </a:xfrm>
          <a:prstGeom prst="rect">
            <a:avLst/>
          </a:prstGeom>
          <a:solidFill>
            <a:sysClr val="window" lastClr="FFFFFF">
              <a:lumMod val="75000"/>
            </a:sys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9" name="Rectangle 8">
            <a:extLst>
              <a:ext uri="{FF2B5EF4-FFF2-40B4-BE49-F238E27FC236}">
                <a16:creationId xmlns:a16="http://schemas.microsoft.com/office/drawing/2014/main" id="{D3EB25D7-32A6-4BBF-91F5-F7EA14D077E0}"/>
              </a:ext>
            </a:extLst>
          </p:cNvPr>
          <p:cNvSpPr/>
          <p:nvPr/>
        </p:nvSpPr>
        <p:spPr>
          <a:xfrm>
            <a:off x="6943932" y="975892"/>
            <a:ext cx="1123721" cy="506994"/>
          </a:xfrm>
          <a:prstGeom prst="rect">
            <a:avLst/>
          </a:prstGeom>
          <a:solidFill>
            <a:schemeClr val="bg1">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1.84:1</a:t>
            </a:r>
          </a:p>
        </p:txBody>
      </p:sp>
      <p:sp>
        <p:nvSpPr>
          <p:cNvPr id="10" name="Rectangle 9">
            <a:extLst>
              <a:ext uri="{FF2B5EF4-FFF2-40B4-BE49-F238E27FC236}">
                <a16:creationId xmlns:a16="http://schemas.microsoft.com/office/drawing/2014/main" id="{474084D2-17EF-436A-BF63-4DEB8EBD21C1}"/>
              </a:ext>
            </a:extLst>
          </p:cNvPr>
          <p:cNvSpPr/>
          <p:nvPr/>
        </p:nvSpPr>
        <p:spPr>
          <a:xfrm>
            <a:off x="8534212" y="310452"/>
            <a:ext cx="2819588" cy="1350959"/>
          </a:xfrm>
          <a:prstGeom prst="rect">
            <a:avLst/>
          </a:prstGeom>
          <a:solidFill>
            <a:srgbClr val="70AD47">
              <a:lumMod val="20000"/>
              <a:lumOff val="80000"/>
            </a:srgb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1" name="Rectangle 10">
            <a:extLst>
              <a:ext uri="{FF2B5EF4-FFF2-40B4-BE49-F238E27FC236}">
                <a16:creationId xmlns:a16="http://schemas.microsoft.com/office/drawing/2014/main" id="{5D5051C3-E9AB-488A-8238-C4D0E706398E}"/>
              </a:ext>
            </a:extLst>
          </p:cNvPr>
          <p:cNvSpPr/>
          <p:nvPr/>
        </p:nvSpPr>
        <p:spPr>
          <a:xfrm>
            <a:off x="10696638" y="933053"/>
            <a:ext cx="1123721" cy="506994"/>
          </a:xfrm>
          <a:prstGeom prst="rect">
            <a:avLst/>
          </a:prstGeom>
          <a:solidFill>
            <a:schemeClr val="bg1">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1.19:1</a:t>
            </a:r>
          </a:p>
        </p:txBody>
      </p:sp>
      <p:sp>
        <p:nvSpPr>
          <p:cNvPr id="12" name="Rectangle 11">
            <a:extLst>
              <a:ext uri="{FF2B5EF4-FFF2-40B4-BE49-F238E27FC236}">
                <a16:creationId xmlns:a16="http://schemas.microsoft.com/office/drawing/2014/main" id="{4A93BE0D-C3EC-455B-9B4E-83919DFF5C29}"/>
              </a:ext>
            </a:extLst>
          </p:cNvPr>
          <p:cNvSpPr/>
          <p:nvPr/>
        </p:nvSpPr>
        <p:spPr>
          <a:xfrm>
            <a:off x="838199" y="1744310"/>
            <a:ext cx="2819588" cy="1350959"/>
          </a:xfrm>
          <a:prstGeom prst="rect">
            <a:avLst/>
          </a:prstGeom>
          <a:solidFill>
            <a:srgbClr val="70AD47"/>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3" name="Rectangle 12">
            <a:extLst>
              <a:ext uri="{FF2B5EF4-FFF2-40B4-BE49-F238E27FC236}">
                <a16:creationId xmlns:a16="http://schemas.microsoft.com/office/drawing/2014/main" id="{C163E85F-8534-48DB-A840-E619D9052050}"/>
              </a:ext>
            </a:extLst>
          </p:cNvPr>
          <p:cNvSpPr/>
          <p:nvPr/>
        </p:nvSpPr>
        <p:spPr>
          <a:xfrm>
            <a:off x="3139807" y="2231421"/>
            <a:ext cx="1123721" cy="506994"/>
          </a:xfrm>
          <a:prstGeom prst="rect">
            <a:avLst/>
          </a:prstGeom>
          <a:solidFill>
            <a:schemeClr val="bg1">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2.71:1</a:t>
            </a:r>
          </a:p>
        </p:txBody>
      </p:sp>
      <p:sp>
        <p:nvSpPr>
          <p:cNvPr id="14" name="Rectangle 13">
            <a:extLst>
              <a:ext uri="{FF2B5EF4-FFF2-40B4-BE49-F238E27FC236}">
                <a16:creationId xmlns:a16="http://schemas.microsoft.com/office/drawing/2014/main" id="{D612C1A2-C584-4888-B6CE-A20B0D594FDF}"/>
              </a:ext>
            </a:extLst>
          </p:cNvPr>
          <p:cNvSpPr/>
          <p:nvPr/>
        </p:nvSpPr>
        <p:spPr>
          <a:xfrm>
            <a:off x="4686206" y="1732272"/>
            <a:ext cx="2819588" cy="1350959"/>
          </a:xfrm>
          <a:prstGeom prst="rect">
            <a:avLst/>
          </a:prstGeom>
          <a:solidFill>
            <a:srgbClr val="FF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5" name="Rectangle 14">
            <a:extLst>
              <a:ext uri="{FF2B5EF4-FFF2-40B4-BE49-F238E27FC236}">
                <a16:creationId xmlns:a16="http://schemas.microsoft.com/office/drawing/2014/main" id="{A5F720C0-6E01-489A-9DDB-E3D37AA4BF53}"/>
              </a:ext>
            </a:extLst>
          </p:cNvPr>
          <p:cNvSpPr/>
          <p:nvPr/>
        </p:nvSpPr>
        <p:spPr>
          <a:xfrm>
            <a:off x="6973308" y="2231421"/>
            <a:ext cx="1123721" cy="506994"/>
          </a:xfrm>
          <a:prstGeom prst="rect">
            <a:avLst/>
          </a:prstGeom>
          <a:solidFill>
            <a:schemeClr val="bg1">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4:1</a:t>
            </a:r>
          </a:p>
        </p:txBody>
      </p:sp>
      <p:sp>
        <p:nvSpPr>
          <p:cNvPr id="16" name="Rectangle 15">
            <a:extLst>
              <a:ext uri="{FF2B5EF4-FFF2-40B4-BE49-F238E27FC236}">
                <a16:creationId xmlns:a16="http://schemas.microsoft.com/office/drawing/2014/main" id="{13AD8F42-D4FD-4940-BC11-9E054A249E27}"/>
              </a:ext>
            </a:extLst>
          </p:cNvPr>
          <p:cNvSpPr/>
          <p:nvPr/>
        </p:nvSpPr>
        <p:spPr>
          <a:xfrm>
            <a:off x="8534212" y="1749538"/>
            <a:ext cx="2819588" cy="1350959"/>
          </a:xfrm>
          <a:prstGeom prst="rect">
            <a:avLst/>
          </a:prstGeom>
          <a:solidFill>
            <a:srgbClr val="5B9BD5"/>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17" name="Rectangle 16">
            <a:extLst>
              <a:ext uri="{FF2B5EF4-FFF2-40B4-BE49-F238E27FC236}">
                <a16:creationId xmlns:a16="http://schemas.microsoft.com/office/drawing/2014/main" id="{581DC3D4-AFFA-4A54-BCF8-B7A49992AEC6}"/>
              </a:ext>
            </a:extLst>
          </p:cNvPr>
          <p:cNvSpPr/>
          <p:nvPr/>
        </p:nvSpPr>
        <p:spPr>
          <a:xfrm>
            <a:off x="10696637" y="2225713"/>
            <a:ext cx="1123721" cy="506994"/>
          </a:xfrm>
          <a:prstGeom prst="rect">
            <a:avLst/>
          </a:prstGeom>
          <a:solidFill>
            <a:schemeClr val="bg1">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2.96:1</a:t>
            </a:r>
          </a:p>
        </p:txBody>
      </p:sp>
      <p:sp>
        <p:nvSpPr>
          <p:cNvPr id="18" name="Rectangle 17">
            <a:extLst>
              <a:ext uri="{FF2B5EF4-FFF2-40B4-BE49-F238E27FC236}">
                <a16:creationId xmlns:a16="http://schemas.microsoft.com/office/drawing/2014/main" id="{C14B87E5-C091-4BD5-A027-0916F39E4A94}"/>
              </a:ext>
            </a:extLst>
          </p:cNvPr>
          <p:cNvSpPr/>
          <p:nvPr/>
        </p:nvSpPr>
        <p:spPr>
          <a:xfrm>
            <a:off x="838199" y="3173912"/>
            <a:ext cx="2819588" cy="1350959"/>
          </a:xfrm>
          <a:prstGeom prst="rect">
            <a:avLst/>
          </a:prstGeom>
          <a:solidFill>
            <a:sysClr val="windowText" lastClr="00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19" name="Rectangle 18">
            <a:extLst>
              <a:ext uri="{FF2B5EF4-FFF2-40B4-BE49-F238E27FC236}">
                <a16:creationId xmlns:a16="http://schemas.microsoft.com/office/drawing/2014/main" id="{B8F01F4C-73E8-4810-AC4B-495A026E9811}"/>
              </a:ext>
            </a:extLst>
          </p:cNvPr>
          <p:cNvSpPr/>
          <p:nvPr/>
        </p:nvSpPr>
        <p:spPr>
          <a:xfrm>
            <a:off x="3139806" y="3509235"/>
            <a:ext cx="1123721" cy="506994"/>
          </a:xfrm>
          <a:prstGeom prst="rect">
            <a:avLst/>
          </a:prstGeom>
          <a:solidFill>
            <a:schemeClr val="bg1">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21:1</a:t>
            </a:r>
          </a:p>
        </p:txBody>
      </p:sp>
      <p:sp>
        <p:nvSpPr>
          <p:cNvPr id="20" name="Rectangle 19">
            <a:extLst>
              <a:ext uri="{FF2B5EF4-FFF2-40B4-BE49-F238E27FC236}">
                <a16:creationId xmlns:a16="http://schemas.microsoft.com/office/drawing/2014/main" id="{4AC416A0-42B2-4909-BE1E-1060B10E05D6}"/>
              </a:ext>
            </a:extLst>
          </p:cNvPr>
          <p:cNvSpPr/>
          <p:nvPr/>
        </p:nvSpPr>
        <p:spPr>
          <a:xfrm>
            <a:off x="4686206" y="3177520"/>
            <a:ext cx="2819588" cy="1350959"/>
          </a:xfrm>
          <a:prstGeom prst="rect">
            <a:avLst/>
          </a:prstGeom>
          <a:solidFill>
            <a:srgbClr val="00206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21" name="Rectangle 20">
            <a:extLst>
              <a:ext uri="{FF2B5EF4-FFF2-40B4-BE49-F238E27FC236}">
                <a16:creationId xmlns:a16="http://schemas.microsoft.com/office/drawing/2014/main" id="{F2D6CB53-163A-4312-856D-374FCD2E3AD8}"/>
              </a:ext>
            </a:extLst>
          </p:cNvPr>
          <p:cNvSpPr/>
          <p:nvPr/>
        </p:nvSpPr>
        <p:spPr>
          <a:xfrm>
            <a:off x="6922449" y="3503984"/>
            <a:ext cx="1123721" cy="506994"/>
          </a:xfrm>
          <a:prstGeom prst="rect">
            <a:avLst/>
          </a:prstGeom>
          <a:solidFill>
            <a:schemeClr val="bg1">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15.27:1</a:t>
            </a:r>
          </a:p>
        </p:txBody>
      </p:sp>
      <p:sp>
        <p:nvSpPr>
          <p:cNvPr id="22" name="Rectangle 21">
            <a:extLst>
              <a:ext uri="{FF2B5EF4-FFF2-40B4-BE49-F238E27FC236}">
                <a16:creationId xmlns:a16="http://schemas.microsoft.com/office/drawing/2014/main" id="{58CBA780-541F-4E5D-BAD5-C1242024E3BF}"/>
              </a:ext>
            </a:extLst>
          </p:cNvPr>
          <p:cNvSpPr/>
          <p:nvPr/>
        </p:nvSpPr>
        <p:spPr>
          <a:xfrm>
            <a:off x="8534212" y="3179972"/>
            <a:ext cx="2819588" cy="1350959"/>
          </a:xfrm>
          <a:prstGeom prst="rect">
            <a:avLst/>
          </a:prstGeom>
          <a:solidFill>
            <a:srgbClr val="ED7D31"/>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Easy to read</a:t>
            </a:r>
          </a:p>
        </p:txBody>
      </p:sp>
      <p:sp>
        <p:nvSpPr>
          <p:cNvPr id="23" name="Rectangle 22">
            <a:extLst>
              <a:ext uri="{FF2B5EF4-FFF2-40B4-BE49-F238E27FC236}">
                <a16:creationId xmlns:a16="http://schemas.microsoft.com/office/drawing/2014/main" id="{E9E54D1F-5FA4-40BB-A598-5B879FA3BCC1}"/>
              </a:ext>
            </a:extLst>
          </p:cNvPr>
          <p:cNvSpPr/>
          <p:nvPr/>
        </p:nvSpPr>
        <p:spPr>
          <a:xfrm>
            <a:off x="10696636" y="3429000"/>
            <a:ext cx="1123721" cy="506994"/>
          </a:xfrm>
          <a:prstGeom prst="rect">
            <a:avLst/>
          </a:prstGeom>
          <a:solidFill>
            <a:schemeClr val="bg1">
              <a:lumMod val="1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7.58:1</a:t>
            </a:r>
          </a:p>
        </p:txBody>
      </p:sp>
      <p:sp>
        <p:nvSpPr>
          <p:cNvPr id="24" name="Rectangle 23">
            <a:extLst>
              <a:ext uri="{FF2B5EF4-FFF2-40B4-BE49-F238E27FC236}">
                <a16:creationId xmlns:a16="http://schemas.microsoft.com/office/drawing/2014/main" id="{8DB8272C-1959-4183-A463-A97F01E5EA46}"/>
              </a:ext>
            </a:extLst>
          </p:cNvPr>
          <p:cNvSpPr/>
          <p:nvPr/>
        </p:nvSpPr>
        <p:spPr>
          <a:xfrm>
            <a:off x="838199" y="4888871"/>
            <a:ext cx="10515601" cy="5069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2"/>
                </a:solidFill>
              </a:rPr>
              <a:t>Light text on a dark background is easy to read</a:t>
            </a:r>
          </a:p>
        </p:txBody>
      </p:sp>
      <p:sp>
        <p:nvSpPr>
          <p:cNvPr id="25" name="Rectangle 24">
            <a:extLst>
              <a:ext uri="{FF2B5EF4-FFF2-40B4-BE49-F238E27FC236}">
                <a16:creationId xmlns:a16="http://schemas.microsoft.com/office/drawing/2014/main" id="{1EB4B000-F96B-4E6C-B912-AF31EDB95727}"/>
              </a:ext>
            </a:extLst>
          </p:cNvPr>
          <p:cNvSpPr/>
          <p:nvPr/>
        </p:nvSpPr>
        <p:spPr>
          <a:xfrm>
            <a:off x="838199" y="5460131"/>
            <a:ext cx="10515601" cy="506994"/>
          </a:xfrm>
          <a:prstGeom prst="rect">
            <a:avLst/>
          </a:prstGeom>
          <a:solidFill>
            <a:schemeClr val="accent1">
              <a:lumMod val="20000"/>
              <a:lumOff val="80000"/>
            </a:schemeClr>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bg1">
                    <a:lumMod val="10000"/>
                  </a:schemeClr>
                </a:solidFill>
              </a:rPr>
              <a:t>Dark text on a light background is easy to read</a:t>
            </a:r>
          </a:p>
        </p:txBody>
      </p:sp>
      <p:sp>
        <p:nvSpPr>
          <p:cNvPr id="27" name="Rectangle 26">
            <a:extLst>
              <a:ext uri="{FF2B5EF4-FFF2-40B4-BE49-F238E27FC236}">
                <a16:creationId xmlns:a16="http://schemas.microsoft.com/office/drawing/2014/main" id="{EA51767E-F00E-4931-A405-72C2F6D6448A}"/>
              </a:ext>
              <a:ext uri="{C183D7F6-B498-43B3-948B-1728B52AA6E4}">
                <adec:decorative xmlns:adec="http://schemas.microsoft.com/office/drawing/2017/decorative" val="1"/>
              </a:ext>
            </a:extLst>
          </p:cNvPr>
          <p:cNvSpPr/>
          <p:nvPr/>
        </p:nvSpPr>
        <p:spPr>
          <a:xfrm>
            <a:off x="424542" y="1664752"/>
            <a:ext cx="11531237" cy="1505873"/>
          </a:xfrm>
          <a:prstGeom prst="rect">
            <a:avLst/>
          </a:prstGeom>
          <a:noFill/>
          <a:ln w="5715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AD4717ED-B819-44F9-B8AE-970C4D801974}"/>
              </a:ext>
            </a:extLst>
          </p:cNvPr>
          <p:cNvSpPr>
            <a:spLocks noGrp="1"/>
          </p:cNvSpPr>
          <p:nvPr>
            <p:ph type="ftr" sz="quarter" idx="3"/>
          </p:nvPr>
        </p:nvSpPr>
        <p:spPr/>
        <p:txBody>
          <a:bodyPr/>
          <a:lstStyle/>
          <a:p>
            <a:r>
              <a:rPr lang="en-GB"/>
              <a:t>Matthew Deeprose</a:t>
            </a:r>
          </a:p>
        </p:txBody>
      </p:sp>
      <p:sp>
        <p:nvSpPr>
          <p:cNvPr id="3" name="Slide Number Placeholder 2">
            <a:extLst>
              <a:ext uri="{FF2B5EF4-FFF2-40B4-BE49-F238E27FC236}">
                <a16:creationId xmlns:a16="http://schemas.microsoft.com/office/drawing/2014/main" id="{0B43A16F-C1C3-455A-A8D6-C2CD1C502DC6}"/>
              </a:ext>
            </a:extLst>
          </p:cNvPr>
          <p:cNvSpPr>
            <a:spLocks noGrp="1"/>
          </p:cNvSpPr>
          <p:nvPr>
            <p:ph type="sldNum" sz="quarter" idx="4"/>
          </p:nvPr>
        </p:nvSpPr>
        <p:spPr/>
        <p:txBody>
          <a:bodyPr/>
          <a:lstStyle/>
          <a:p>
            <a:fld id="{51AC9CB8-E4A1-4C80-A0FE-41AB03406E23}" type="slidenum">
              <a:rPr lang="en-GB" smtClean="0"/>
              <a:pPr/>
              <a:t>50</a:t>
            </a:fld>
            <a:endParaRPr lang="en-GB"/>
          </a:p>
        </p:txBody>
      </p:sp>
    </p:spTree>
    <p:extLst>
      <p:ext uri="{BB962C8B-B14F-4D97-AF65-F5344CB8AC3E}">
        <p14:creationId xmlns:p14="http://schemas.microsoft.com/office/powerpoint/2010/main" val="81316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B67F7-5378-4BA8-A2A3-17B0919CDA6C}"/>
              </a:ext>
            </a:extLst>
          </p:cNvPr>
          <p:cNvSpPr>
            <a:spLocks noGrp="1"/>
          </p:cNvSpPr>
          <p:nvPr>
            <p:ph type="title"/>
          </p:nvPr>
        </p:nvSpPr>
        <p:spPr/>
        <p:txBody>
          <a:bodyPr/>
          <a:lstStyle/>
          <a:p>
            <a:r>
              <a:rPr lang="en-GB" dirty="0"/>
              <a:t>Colour matrix</a:t>
            </a:r>
          </a:p>
        </p:txBody>
      </p:sp>
      <p:pic>
        <p:nvPicPr>
          <p:cNvPr id="6" name="Picture 5" descr="Mobile phone version of matrix.">
            <a:extLst>
              <a:ext uri="{FF2B5EF4-FFF2-40B4-BE49-F238E27FC236}">
                <a16:creationId xmlns:a16="http://schemas.microsoft.com/office/drawing/2014/main" id="{5B809828-FE11-4B1D-9101-0285E0652EA6}"/>
              </a:ext>
            </a:extLst>
          </p:cNvPr>
          <p:cNvPicPr>
            <a:picLocks noChangeAspect="1"/>
          </p:cNvPicPr>
          <p:nvPr/>
        </p:nvPicPr>
        <p:blipFill rotWithShape="1">
          <a:blip r:embed="rId2">
            <a:extLst>
              <a:ext uri="{28A0092B-C50C-407E-A947-70E740481C1C}">
                <a14:useLocalDpi xmlns:a14="http://schemas.microsoft.com/office/drawing/2010/main" val="0"/>
              </a:ext>
            </a:extLst>
          </a:blip>
          <a:srcRect l="851" t="33056" r="1499" b="41682"/>
          <a:stretch/>
        </p:blipFill>
        <p:spPr>
          <a:xfrm>
            <a:off x="971549" y="1502214"/>
            <a:ext cx="2409825" cy="5077655"/>
          </a:xfrm>
          <a:prstGeom prst="rect">
            <a:avLst/>
          </a:prstGeom>
        </p:spPr>
      </p:pic>
      <p:pic>
        <p:nvPicPr>
          <p:cNvPr id="10" name="Picture 9" descr="Mobile version of matrix&#10;">
            <a:extLst>
              <a:ext uri="{FF2B5EF4-FFF2-40B4-BE49-F238E27FC236}">
                <a16:creationId xmlns:a16="http://schemas.microsoft.com/office/drawing/2014/main" id="{CC0FA197-97E9-4509-8F85-EED90CBD65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788" y="1382763"/>
            <a:ext cx="3488030" cy="5866659"/>
          </a:xfrm>
          <a:prstGeom prst="rect">
            <a:avLst/>
          </a:prstGeom>
        </p:spPr>
      </p:pic>
      <p:pic>
        <p:nvPicPr>
          <p:cNvPr id="7" name="Content Placeholder 11">
            <a:extLst>
              <a:ext uri="{FF2B5EF4-FFF2-40B4-BE49-F238E27FC236}">
                <a16:creationId xmlns:a16="http://schemas.microsoft.com/office/drawing/2014/main" id="{38CCA7CC-E936-4983-B472-4518582989A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b="1935"/>
          <a:stretch/>
        </p:blipFill>
        <p:spPr>
          <a:xfrm>
            <a:off x="4165168" y="1311715"/>
            <a:ext cx="7117223" cy="3915605"/>
          </a:xfrm>
          <a:prstGeom prst="rect">
            <a:avLst/>
          </a:prstGeom>
          <a:ln w="38100">
            <a:noFill/>
          </a:ln>
        </p:spPr>
      </p:pic>
      <p:pic>
        <p:nvPicPr>
          <p:cNvPr id="8" name="Picture 7" descr="Computer version of matrix">
            <a:extLst>
              <a:ext uri="{FF2B5EF4-FFF2-40B4-BE49-F238E27FC236}">
                <a16:creationId xmlns:a16="http://schemas.microsoft.com/office/drawing/2014/main" id="{6F892F39-A3C8-42F8-B2E5-A71464898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9035" y="1102829"/>
            <a:ext cx="7430746" cy="5405991"/>
          </a:xfrm>
          <a:prstGeom prst="rect">
            <a:avLst/>
          </a:prstGeom>
        </p:spPr>
      </p:pic>
      <p:sp>
        <p:nvSpPr>
          <p:cNvPr id="3" name="Slide Number Placeholder 2">
            <a:extLst>
              <a:ext uri="{FF2B5EF4-FFF2-40B4-BE49-F238E27FC236}">
                <a16:creationId xmlns:a16="http://schemas.microsoft.com/office/drawing/2014/main" id="{23F686F5-3B2C-4FD9-8E94-E1C57AB1ABDD}"/>
              </a:ext>
            </a:extLst>
          </p:cNvPr>
          <p:cNvSpPr>
            <a:spLocks noGrp="1"/>
          </p:cNvSpPr>
          <p:nvPr>
            <p:ph type="sldNum" sz="quarter" idx="4"/>
          </p:nvPr>
        </p:nvSpPr>
        <p:spPr/>
        <p:txBody>
          <a:bodyPr/>
          <a:lstStyle/>
          <a:p>
            <a:fld id="{51AC9CB8-E4A1-4C80-A0FE-41AB03406E23}" type="slidenum">
              <a:rPr lang="en-GB" smtClean="0"/>
              <a:pPr/>
              <a:t>51</a:t>
            </a:fld>
            <a:endParaRPr lang="en-GB"/>
          </a:p>
        </p:txBody>
      </p:sp>
      <p:sp>
        <p:nvSpPr>
          <p:cNvPr id="4" name="Footer Placeholder 3">
            <a:extLst>
              <a:ext uri="{FF2B5EF4-FFF2-40B4-BE49-F238E27FC236}">
                <a16:creationId xmlns:a16="http://schemas.microsoft.com/office/drawing/2014/main" id="{DE7635EA-EFB3-4EBB-9246-040801508F33}"/>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35259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29C28DD-5732-4C4E-A04F-2954958F5614}"/>
              </a:ext>
            </a:extLst>
          </p:cNvPr>
          <p:cNvSpPr>
            <a:spLocks noGrp="1"/>
          </p:cNvSpPr>
          <p:nvPr>
            <p:ph type="title"/>
          </p:nvPr>
        </p:nvSpPr>
        <p:spPr/>
        <p:txBody>
          <a:bodyPr/>
          <a:lstStyle/>
          <a:p>
            <a:r>
              <a:rPr lang="en-GB" dirty="0"/>
              <a:t>Jason?</a:t>
            </a:r>
          </a:p>
        </p:txBody>
      </p:sp>
      <p:pic>
        <p:nvPicPr>
          <p:cNvPr id="10" name="Content Placeholder 9" descr="[08/03 08:48] Michael Shaw&#10;    A question from the last session was &quot;is the JSON file accessible?&quot;&#10;&#10;can somebody point us to an example of the file in use?&#10;​[08/03 09:06] Sean Mcquin&#10;    This is the one that has been used in the template so far&#10;[UoS_PBI_Theme_1.json] (https://sotonac.sharepoint.com/teams/PowerBICommunity/Shared Documents/General/UoS_PBI_Theme_1.json)&lt;https://teams.microsoft.com/l/message/19:wmpU2CBZL3ms8xm3BUuCtL_K9z4G4nTQCHqAxRY3njs1@thread.tacv2/1646729305391?tenantId=4a5378f9-29f4-4d3e-be89-669d03ada9d8&amp;amp;groupId=9bf0ef67-0418-4bb6-aa4c-e28cf92a9726&amp;amp;parentMessageId=1646727620653&amp;amp;teamName=Power BI Community&amp;amp;channelName=General&amp;amp;createdTime=1646729305391&gt;">
            <a:extLst>
              <a:ext uri="{FF2B5EF4-FFF2-40B4-BE49-F238E27FC236}">
                <a16:creationId xmlns:a16="http://schemas.microsoft.com/office/drawing/2014/main" id="{15A95CC6-B5D0-4DFC-BC40-EB01D6CFE2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2897" y="1733550"/>
            <a:ext cx="10308106" cy="4425950"/>
          </a:xfrm>
        </p:spPr>
      </p:pic>
      <p:sp>
        <p:nvSpPr>
          <p:cNvPr id="5" name="Slide Number Placeholder 4">
            <a:extLst>
              <a:ext uri="{FF2B5EF4-FFF2-40B4-BE49-F238E27FC236}">
                <a16:creationId xmlns:a16="http://schemas.microsoft.com/office/drawing/2014/main" id="{1CE05466-E5EE-4B18-8D9A-809ACAE42F55}"/>
              </a:ext>
            </a:extLst>
          </p:cNvPr>
          <p:cNvSpPr>
            <a:spLocks noGrp="1"/>
          </p:cNvSpPr>
          <p:nvPr>
            <p:ph type="sldNum" sz="quarter" idx="4"/>
          </p:nvPr>
        </p:nvSpPr>
        <p:spPr/>
        <p:txBody>
          <a:bodyPr/>
          <a:lstStyle/>
          <a:p>
            <a:fld id="{51AC9CB8-E4A1-4C80-A0FE-41AB03406E23}" type="slidenum">
              <a:rPr lang="en-GB" smtClean="0"/>
              <a:pPr/>
              <a:t>52</a:t>
            </a:fld>
            <a:endParaRPr lang="en-GB"/>
          </a:p>
        </p:txBody>
      </p:sp>
      <p:sp>
        <p:nvSpPr>
          <p:cNvPr id="2" name="Footer Placeholder 1">
            <a:extLst>
              <a:ext uri="{FF2B5EF4-FFF2-40B4-BE49-F238E27FC236}">
                <a16:creationId xmlns:a16="http://schemas.microsoft.com/office/drawing/2014/main" id="{E88683BB-698E-40B3-8515-80454FF5E859}"/>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7755932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  &quot;dataColors&quot;: [&#10;    &quot;#005C48&quot;,&#10;    &quot;#74C9E5&quot;,&#10;    &quot;#3CBAC6&quot;,&#10;    &quot;#B3DBD2&quot;,&#10;    &quot;#4BB694&quot;,&#10;    &quot;#C1D100&quot;,&#10;    &quot;#FCBC00&quot;,&#10;    &quot;#EF7D00&quot;,&#10;    &quot;#E73037&quot;,&#10;    &quot;#D5007F&quot;,&#10;    &quot;#8D3970&quot;,&#10;    &quot;#002E3B&quot;,&#10;    &quot;#1E8765&quot;,&#10;    &quot;#E73238&quot;&#10;  ],&#10;">
            <a:extLst>
              <a:ext uri="{FF2B5EF4-FFF2-40B4-BE49-F238E27FC236}">
                <a16:creationId xmlns:a16="http://schemas.microsoft.com/office/drawing/2014/main" id="{4CCEC19F-8C3A-40D4-8AAF-7F688AECD78E}"/>
              </a:ext>
            </a:extLst>
          </p:cNvPr>
          <p:cNvSpPr>
            <a:spLocks noGrp="1"/>
          </p:cNvSpPr>
          <p:nvPr>
            <p:ph type="title"/>
          </p:nvPr>
        </p:nvSpPr>
        <p:spPr/>
        <p:txBody>
          <a:bodyPr/>
          <a:lstStyle/>
          <a:p>
            <a:r>
              <a:rPr lang="en-GB" dirty="0"/>
              <a:t>UOS_PBI_Theme_1.json</a:t>
            </a:r>
          </a:p>
        </p:txBody>
      </p:sp>
      <p:pic>
        <p:nvPicPr>
          <p:cNvPr id="7" name="Content Placeholder 6" descr="&quot;dataColors&quot;: [&#10;    &quot;#005C48&quot;,&#10;    &quot;#74C9E5&quot;,&#10;    &quot;#3CBAC6&quot;,&#10;    &quot;#B3DBD2&quot;,&#10;    &quot;#4BB694&quot;,&#10;    &quot;#C1D100&quot;,&#10;    &quot;#FCBC00&quot;,&#10;    &quot;#EF7D00&quot;,&#10;    &quot;#E73037&quot;,&#10;    &quot;#D5007F&quot;,&#10;    &quot;#8D3970&quot;,&#10;    &quot;#002E3B&quot;,&#10;    &quot;#1E8765&quot;,&#10;    &quot;#E73238&quot;&#10;  ],">
            <a:extLst>
              <a:ext uri="{FF2B5EF4-FFF2-40B4-BE49-F238E27FC236}">
                <a16:creationId xmlns:a16="http://schemas.microsoft.com/office/drawing/2014/main" id="{8ECD6F9B-DA86-46E0-8C3E-BA94D94DF50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096995" y="1500188"/>
            <a:ext cx="1952810" cy="4681537"/>
          </a:xfrm>
          <a:ln>
            <a:solidFill>
              <a:schemeClr val="accent5"/>
            </a:solidFill>
          </a:ln>
        </p:spPr>
      </p:pic>
      <p:pic>
        <p:nvPicPr>
          <p:cNvPr id="9" name="Content Placeholder 8" descr="  &quot;background&quot;: &quot;#FFFFFF&quot;,&#10;  &quot;backgroundLight&quot;: &quot;#E1E8EC&quot;,&#10;  &quot;backgroundNeutral&quot;: &quot;#9FB1BD&quot;,&#10;  &quot;foreground&quot;: &quot;#495961&quot;,&#10;  &quot;foregroundNeutralSecondary&quot;: &quot;#758D9A&quot;,&#10;  &quot;foregroundNeutralTertiary&quot;: &quot;#9FB1BD&quot;,&#10;  &quot;tableAccent&quot;: &quot;#9FB1BD&quot;,&#10;  &quot;good&quot;: &quot;#1E8765&quot;,&#10;  &quot;neutral&quot;: &quot;#EF7D00&quot;,&#10;  &quot;bad&quot;: &quot;#E73037&quot;,&#10;  &quot;maximum&quot;: &quot;#005C84&quot;,&#10;  &quot;center&quot;: &quot;#74C9E5&quot;,&#10;  &quot;minimum&quot;: &quot;#74C9E5&quot;,&#10;  &quot;null&quot;: &quot;#B3DBD2&quot;,">
            <a:extLst>
              <a:ext uri="{FF2B5EF4-FFF2-40B4-BE49-F238E27FC236}">
                <a16:creationId xmlns:a16="http://schemas.microsoft.com/office/drawing/2014/main" id="{6855560A-EAFB-48BC-B674-03B959146B7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361150" y="1500188"/>
            <a:ext cx="5514899" cy="4681537"/>
          </a:xfrm>
          <a:ln>
            <a:solidFill>
              <a:schemeClr val="accent5"/>
            </a:solidFill>
          </a:ln>
        </p:spPr>
      </p:pic>
      <p:sp>
        <p:nvSpPr>
          <p:cNvPr id="5" name="Slide Number Placeholder 4">
            <a:extLst>
              <a:ext uri="{FF2B5EF4-FFF2-40B4-BE49-F238E27FC236}">
                <a16:creationId xmlns:a16="http://schemas.microsoft.com/office/drawing/2014/main" id="{EDE6DD40-9992-4904-9574-B555E2693419}"/>
              </a:ext>
            </a:extLst>
          </p:cNvPr>
          <p:cNvSpPr>
            <a:spLocks noGrp="1"/>
          </p:cNvSpPr>
          <p:nvPr>
            <p:ph type="sldNum" sz="quarter" idx="4"/>
          </p:nvPr>
        </p:nvSpPr>
        <p:spPr/>
        <p:txBody>
          <a:bodyPr/>
          <a:lstStyle/>
          <a:p>
            <a:fld id="{51AC9CB8-E4A1-4C80-A0FE-41AB03406E23}" type="slidenum">
              <a:rPr lang="en-GB" smtClean="0"/>
              <a:pPr/>
              <a:t>53</a:t>
            </a:fld>
            <a:endParaRPr lang="en-GB"/>
          </a:p>
        </p:txBody>
      </p:sp>
      <p:sp>
        <p:nvSpPr>
          <p:cNvPr id="3" name="Footer Placeholder 2">
            <a:extLst>
              <a:ext uri="{FF2B5EF4-FFF2-40B4-BE49-F238E27FC236}">
                <a16:creationId xmlns:a16="http://schemas.microsoft.com/office/drawing/2014/main" id="{A529C99A-9CC9-404D-9EF6-D611F25FD2D2}"/>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991147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1F8391-51BD-4C6A-9712-844E049B9CA2}"/>
              </a:ext>
            </a:extLst>
          </p:cNvPr>
          <p:cNvSpPr>
            <a:spLocks noGrp="1"/>
          </p:cNvSpPr>
          <p:nvPr>
            <p:ph type="title" idx="4294967295"/>
          </p:nvPr>
        </p:nvSpPr>
        <p:spPr>
          <a:xfrm>
            <a:off x="0" y="147638"/>
            <a:ext cx="11772900" cy="1154112"/>
          </a:xfrm>
        </p:spPr>
        <p:txBody>
          <a:bodyPr/>
          <a:lstStyle/>
          <a:p>
            <a:r>
              <a:rPr lang="en-GB" dirty="0"/>
              <a:t>Accessibility Matrix for UoS PBI Theme 1</a:t>
            </a:r>
          </a:p>
        </p:txBody>
      </p:sp>
      <p:pic>
        <p:nvPicPr>
          <p:cNvPr id="10" name="Content Placeholder 9" descr="Accessibility Matrix for UoS PBI Theme 1&#10;&#10;It shows all the colours used in the theme and which have sufficient contrast with each other. 17% of the combinations have a AA level of contrast.">
            <a:extLst>
              <a:ext uri="{FF2B5EF4-FFF2-40B4-BE49-F238E27FC236}">
                <a16:creationId xmlns:a16="http://schemas.microsoft.com/office/drawing/2014/main" id="{8A3AD771-9CE4-4EF4-9DFC-2FDAF0FFFFDA}"/>
              </a:ext>
            </a:extLst>
          </p:cNvPr>
          <p:cNvPicPr>
            <a:picLocks noGrp="1" noChangeAspect="1"/>
          </p:cNvPicPr>
          <p:nvPr>
            <p:ph sz="half" idx="4294967295"/>
          </p:nvPr>
        </p:nvPicPr>
        <p:blipFill rotWithShape="1">
          <a:blip r:embed="rId3"/>
          <a:stretch/>
        </p:blipFill>
        <p:spPr>
          <a:xfrm>
            <a:off x="0" y="0"/>
            <a:ext cx="12322175" cy="6931025"/>
          </a:xfrm>
        </p:spPr>
      </p:pic>
      <p:sp>
        <p:nvSpPr>
          <p:cNvPr id="6" name="Rectangle 5">
            <a:extLst>
              <a:ext uri="{FF2B5EF4-FFF2-40B4-BE49-F238E27FC236}">
                <a16:creationId xmlns:a16="http://schemas.microsoft.com/office/drawing/2014/main" id="{2B91AA01-B29C-4E30-B9B6-D9B4910646EE}"/>
              </a:ext>
            </a:extLst>
          </p:cNvPr>
          <p:cNvSpPr/>
          <p:nvPr/>
        </p:nvSpPr>
        <p:spPr>
          <a:xfrm>
            <a:off x="6858000" y="5269230"/>
            <a:ext cx="4686300" cy="880110"/>
          </a:xfrm>
          <a:prstGeom prst="rect">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hlinkClick r:id="rId4"/>
              </a:rPr>
              <a:t>https://go.soton.ac.uk/pbi1</a:t>
            </a:r>
            <a:r>
              <a:rPr lang="en-GB" sz="2800" dirty="0"/>
              <a:t> </a:t>
            </a:r>
          </a:p>
        </p:txBody>
      </p:sp>
      <p:sp>
        <p:nvSpPr>
          <p:cNvPr id="5" name="Slide Number Placeholder 4">
            <a:extLst>
              <a:ext uri="{FF2B5EF4-FFF2-40B4-BE49-F238E27FC236}">
                <a16:creationId xmlns:a16="http://schemas.microsoft.com/office/drawing/2014/main" id="{E0B0F075-A71D-4269-930B-ADE4E51F612E}"/>
              </a:ext>
            </a:extLst>
          </p:cNvPr>
          <p:cNvSpPr>
            <a:spLocks noGrp="1"/>
          </p:cNvSpPr>
          <p:nvPr>
            <p:ph type="sldNum" sz="quarter" idx="4"/>
          </p:nvPr>
        </p:nvSpPr>
        <p:spPr>
          <a:solidFill>
            <a:schemeClr val="tx1"/>
          </a:solidFill>
        </p:spPr>
        <p:txBody>
          <a:bodyPr/>
          <a:lstStyle/>
          <a:p>
            <a:fld id="{51AC9CB8-E4A1-4C80-A0FE-41AB03406E23}" type="slidenum">
              <a:rPr lang="en-GB" smtClean="0"/>
              <a:pPr/>
              <a:t>54</a:t>
            </a:fld>
            <a:endParaRPr lang="en-GB" dirty="0"/>
          </a:p>
        </p:txBody>
      </p:sp>
    </p:spTree>
    <p:extLst>
      <p:ext uri="{BB962C8B-B14F-4D97-AF65-F5344CB8AC3E}">
        <p14:creationId xmlns:p14="http://schemas.microsoft.com/office/powerpoint/2010/main" val="38659620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2F3A5-BFFB-4C62-BD70-171E8F2E303A}"/>
              </a:ext>
            </a:extLst>
          </p:cNvPr>
          <p:cNvSpPr>
            <a:spLocks noGrp="1"/>
          </p:cNvSpPr>
          <p:nvPr>
            <p:ph type="title"/>
          </p:nvPr>
        </p:nvSpPr>
        <p:spPr/>
        <p:txBody>
          <a:bodyPr/>
          <a:lstStyle/>
          <a:p>
            <a:r>
              <a:rPr lang="en-GB" dirty="0"/>
              <a:t>Background</a:t>
            </a:r>
          </a:p>
        </p:txBody>
      </p:sp>
      <p:pic>
        <p:nvPicPr>
          <p:cNvPr id="7" name="Content Placeholder 6" descr="Matrix for background, only 6 other colours have AA or above contrast.">
            <a:extLst>
              <a:ext uri="{FF2B5EF4-FFF2-40B4-BE49-F238E27FC236}">
                <a16:creationId xmlns:a16="http://schemas.microsoft.com/office/drawing/2014/main" id="{34ED7B1C-0ACD-4C97-8B14-F1075BF9170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37100" y="-1"/>
            <a:ext cx="6005122" cy="6868605"/>
          </a:xfrm>
        </p:spPr>
      </p:pic>
      <p:sp>
        <p:nvSpPr>
          <p:cNvPr id="5" name="Rectangle 4">
            <a:extLst>
              <a:ext uri="{FF2B5EF4-FFF2-40B4-BE49-F238E27FC236}">
                <a16:creationId xmlns:a16="http://schemas.microsoft.com/office/drawing/2014/main" id="{7B8B9217-BA54-4FDC-9412-95EA53C240E8}"/>
              </a:ext>
            </a:extLst>
          </p:cNvPr>
          <p:cNvSpPr/>
          <p:nvPr/>
        </p:nvSpPr>
        <p:spPr>
          <a:xfrm>
            <a:off x="91440" y="6391078"/>
            <a:ext cx="3234690" cy="318970"/>
          </a:xfrm>
          <a:prstGeom prst="rect">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hlinkClick r:id="rId4"/>
              </a:rPr>
              <a:t>https://go.soton.ac.uk/pbi1</a:t>
            </a:r>
            <a:r>
              <a:rPr lang="en-GB" dirty="0"/>
              <a:t> </a:t>
            </a:r>
          </a:p>
        </p:txBody>
      </p:sp>
      <p:sp>
        <p:nvSpPr>
          <p:cNvPr id="4" name="Slide Number Placeholder 3">
            <a:extLst>
              <a:ext uri="{FF2B5EF4-FFF2-40B4-BE49-F238E27FC236}">
                <a16:creationId xmlns:a16="http://schemas.microsoft.com/office/drawing/2014/main" id="{1FCDA3BD-5D7D-4D7B-AF59-4CDCC9EFD64B}"/>
              </a:ext>
            </a:extLst>
          </p:cNvPr>
          <p:cNvSpPr>
            <a:spLocks noGrp="1"/>
          </p:cNvSpPr>
          <p:nvPr>
            <p:ph type="sldNum" sz="quarter" idx="4"/>
          </p:nvPr>
        </p:nvSpPr>
        <p:spPr/>
        <p:txBody>
          <a:bodyPr/>
          <a:lstStyle/>
          <a:p>
            <a:fld id="{51AC9CB8-E4A1-4C80-A0FE-41AB03406E23}" type="slidenum">
              <a:rPr lang="en-GB" smtClean="0"/>
              <a:pPr/>
              <a:t>55</a:t>
            </a:fld>
            <a:endParaRPr lang="en-GB"/>
          </a:p>
        </p:txBody>
      </p:sp>
    </p:spTree>
    <p:extLst>
      <p:ext uri="{BB962C8B-B14F-4D97-AF65-F5344CB8AC3E}">
        <p14:creationId xmlns:p14="http://schemas.microsoft.com/office/powerpoint/2010/main" val="29597184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E859A-B239-4B63-96C2-8CAC3438E4BD}"/>
              </a:ext>
            </a:extLst>
          </p:cNvPr>
          <p:cNvSpPr>
            <a:spLocks noGrp="1"/>
          </p:cNvSpPr>
          <p:nvPr>
            <p:ph type="title"/>
          </p:nvPr>
        </p:nvSpPr>
        <p:spPr/>
        <p:txBody>
          <a:bodyPr/>
          <a:lstStyle/>
          <a:p>
            <a:r>
              <a:rPr lang="en-GB" dirty="0"/>
              <a:t>Title etc / foreground</a:t>
            </a:r>
          </a:p>
        </p:txBody>
      </p:sp>
      <p:pic>
        <p:nvPicPr>
          <p:cNvPr id="8" name="Content Placeholder 7" descr="Matrix for the #231f20 colour. About half have sufficient contrast.">
            <a:extLst>
              <a:ext uri="{FF2B5EF4-FFF2-40B4-BE49-F238E27FC236}">
                <a16:creationId xmlns:a16="http://schemas.microsoft.com/office/drawing/2014/main" id="{FC47CE60-BB08-4FA7-8F8C-EB65158F5E22}"/>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50289" y="1500188"/>
            <a:ext cx="4046222" cy="4681537"/>
          </a:xfrm>
        </p:spPr>
      </p:pic>
      <p:pic>
        <p:nvPicPr>
          <p:cNvPr id="10" name="Content Placeholder 9" descr="Matrix for the #495961  colour. Barely any have sufficient contrast.">
            <a:extLst>
              <a:ext uri="{FF2B5EF4-FFF2-40B4-BE49-F238E27FC236}">
                <a16:creationId xmlns:a16="http://schemas.microsoft.com/office/drawing/2014/main" id="{CBE7BDD7-33F0-4500-B680-B3ED956CCB5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054782" y="1500188"/>
            <a:ext cx="4127635" cy="4681537"/>
          </a:xfrm>
        </p:spPr>
      </p:pic>
      <p:sp>
        <p:nvSpPr>
          <p:cNvPr id="6" name="Rectangle 5">
            <a:extLst>
              <a:ext uri="{FF2B5EF4-FFF2-40B4-BE49-F238E27FC236}">
                <a16:creationId xmlns:a16="http://schemas.microsoft.com/office/drawing/2014/main" id="{6F5E2DB5-E6CF-4FC8-84F3-91490A05CBB8}"/>
              </a:ext>
            </a:extLst>
          </p:cNvPr>
          <p:cNvSpPr/>
          <p:nvPr/>
        </p:nvSpPr>
        <p:spPr>
          <a:xfrm>
            <a:off x="91440" y="6391078"/>
            <a:ext cx="3234690" cy="318970"/>
          </a:xfrm>
          <a:prstGeom prst="rect">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hlinkClick r:id="rId5"/>
              </a:rPr>
              <a:t>https://go.soton.ac.uk/pbi1</a:t>
            </a:r>
            <a:r>
              <a:rPr lang="en-GB" dirty="0"/>
              <a:t> </a:t>
            </a:r>
          </a:p>
        </p:txBody>
      </p:sp>
      <p:sp>
        <p:nvSpPr>
          <p:cNvPr id="5" name="Slide Number Placeholder 4">
            <a:extLst>
              <a:ext uri="{FF2B5EF4-FFF2-40B4-BE49-F238E27FC236}">
                <a16:creationId xmlns:a16="http://schemas.microsoft.com/office/drawing/2014/main" id="{4443E505-6463-4EA4-9DF6-83A4B797B96E}"/>
              </a:ext>
            </a:extLst>
          </p:cNvPr>
          <p:cNvSpPr>
            <a:spLocks noGrp="1"/>
          </p:cNvSpPr>
          <p:nvPr>
            <p:ph type="sldNum" sz="quarter" idx="4"/>
          </p:nvPr>
        </p:nvSpPr>
        <p:spPr/>
        <p:txBody>
          <a:bodyPr/>
          <a:lstStyle/>
          <a:p>
            <a:fld id="{51AC9CB8-E4A1-4C80-A0FE-41AB03406E23}" type="slidenum">
              <a:rPr lang="en-GB" smtClean="0"/>
              <a:pPr/>
              <a:t>56</a:t>
            </a:fld>
            <a:endParaRPr lang="en-GB"/>
          </a:p>
        </p:txBody>
      </p:sp>
      <p:sp>
        <p:nvSpPr>
          <p:cNvPr id="3" name="Footer Placeholder 2">
            <a:extLst>
              <a:ext uri="{FF2B5EF4-FFF2-40B4-BE49-F238E27FC236}">
                <a16:creationId xmlns:a16="http://schemas.microsoft.com/office/drawing/2014/main" id="{9D1B67F2-C4A2-4B10-8D26-7FA5A9A62291}"/>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536797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E5CF-44A4-4F07-AA43-1842335C244F}"/>
              </a:ext>
            </a:extLst>
          </p:cNvPr>
          <p:cNvSpPr>
            <a:spLocks noGrp="1"/>
          </p:cNvSpPr>
          <p:nvPr>
            <p:ph type="title"/>
          </p:nvPr>
        </p:nvSpPr>
        <p:spPr>
          <a:xfrm>
            <a:off x="190500" y="147952"/>
            <a:ext cx="11772899" cy="1153360"/>
          </a:xfrm>
        </p:spPr>
        <p:txBody>
          <a:bodyPr anchor="ctr">
            <a:normAutofit/>
          </a:bodyPr>
          <a:lstStyle/>
          <a:p>
            <a:r>
              <a:rPr lang="en-GB" dirty="0"/>
              <a:t>Agenda </a:t>
            </a:r>
            <a:r>
              <a:rPr lang="en-GB" dirty="0">
                <a:solidFill>
                  <a:schemeClr val="tx1"/>
                </a:solidFill>
              </a:rPr>
              <a:t>3</a:t>
            </a:r>
          </a:p>
        </p:txBody>
      </p:sp>
      <p:sp>
        <p:nvSpPr>
          <p:cNvPr id="13" name="Freeform: Shape 12">
            <a:extLst>
              <a:ext uri="{FF2B5EF4-FFF2-40B4-BE49-F238E27FC236}">
                <a16:creationId xmlns:a16="http://schemas.microsoft.com/office/drawing/2014/main" id="{268A3909-A4BB-4293-BB15-E9A0DDC2EDA4}"/>
              </a:ext>
            </a:extLst>
          </p:cNvPr>
          <p:cNvSpPr/>
          <p:nvPr/>
        </p:nvSpPr>
        <p:spPr>
          <a:xfrm>
            <a:off x="6273800" y="1541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1"/>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Can you get around using the keyboard alone?</a:t>
            </a:r>
            <a:endParaRPr lang="en-US" sz="2100" kern="1200" dirty="0"/>
          </a:p>
        </p:txBody>
      </p:sp>
      <p:sp>
        <p:nvSpPr>
          <p:cNvPr id="14" name="Freeform: Shape 13">
            <a:extLst>
              <a:ext uri="{FF2B5EF4-FFF2-40B4-BE49-F238E27FC236}">
                <a16:creationId xmlns:a16="http://schemas.microsoft.com/office/drawing/2014/main" id="{D476FC74-325C-46C7-A74F-1DC590BD7CC0}"/>
              </a:ext>
            </a:extLst>
          </p:cNvPr>
          <p:cNvSpPr/>
          <p:nvPr/>
        </p:nvSpPr>
        <p:spPr>
          <a:xfrm>
            <a:off x="6273800" y="2211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1"/>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Focus indicators and focus order</a:t>
            </a:r>
            <a:endParaRPr lang="en-US" sz="2100" kern="1200" dirty="0"/>
          </a:p>
        </p:txBody>
      </p:sp>
      <p:sp>
        <p:nvSpPr>
          <p:cNvPr id="4" name="Slide Number Placeholder 3">
            <a:extLst>
              <a:ext uri="{FF2B5EF4-FFF2-40B4-BE49-F238E27FC236}">
                <a16:creationId xmlns:a16="http://schemas.microsoft.com/office/drawing/2014/main" id="{04FECE82-B44E-43A5-8C4E-CEA5CAA1E8C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57</a:t>
            </a:fld>
            <a:endParaRPr lang="en-GB"/>
          </a:p>
        </p:txBody>
      </p:sp>
      <p:sp>
        <p:nvSpPr>
          <p:cNvPr id="3" name="Footer Placeholder 2">
            <a:extLst>
              <a:ext uri="{FF2B5EF4-FFF2-40B4-BE49-F238E27FC236}">
                <a16:creationId xmlns:a16="http://schemas.microsoft.com/office/drawing/2014/main" id="{39CC9E03-6D0E-4BEB-8479-13C90AEE0075}"/>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779311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25F8B-FD47-48B1-A5EC-C50BD8BC2AA4}"/>
              </a:ext>
            </a:extLst>
          </p:cNvPr>
          <p:cNvSpPr>
            <a:spLocks noGrp="1"/>
          </p:cNvSpPr>
          <p:nvPr>
            <p:ph type="title"/>
          </p:nvPr>
        </p:nvSpPr>
        <p:spPr>
          <a:xfrm>
            <a:off x="190500" y="147952"/>
            <a:ext cx="11772899" cy="1153360"/>
          </a:xfrm>
        </p:spPr>
        <p:txBody>
          <a:bodyPr anchor="ctr">
            <a:normAutofit/>
          </a:bodyPr>
          <a:lstStyle/>
          <a:p>
            <a:r>
              <a:rPr lang="en-GB" sz="3700" dirty="0"/>
              <a:t>Can you get around using the keyboard alone.</a:t>
            </a:r>
          </a:p>
        </p:txBody>
      </p:sp>
      <p:pic>
        <p:nvPicPr>
          <p:cNvPr id="12" name="Picture 5" descr="Closeup of a keyboard">
            <a:extLst>
              <a:ext uri="{FF2B5EF4-FFF2-40B4-BE49-F238E27FC236}">
                <a16:creationId xmlns:a16="http://schemas.microsoft.com/office/drawing/2014/main" id="{E790CAF5-06A0-48D9-98CC-001373527F5A}"/>
              </a:ext>
            </a:extLst>
          </p:cNvPr>
          <p:cNvPicPr>
            <a:picLocks noChangeAspect="1"/>
          </p:cNvPicPr>
          <p:nvPr/>
        </p:nvPicPr>
        <p:blipFill rotWithShape="1">
          <a:blip r:embed="rId3"/>
          <a:srcRect t="6652" r="-1" b="35294"/>
          <a:stretch/>
        </p:blipFill>
        <p:spPr>
          <a:xfrm>
            <a:off x="190500" y="1733492"/>
            <a:ext cx="11772899" cy="4425401"/>
          </a:xfrm>
          <a:prstGeom prst="rect">
            <a:avLst/>
          </a:prstGeom>
          <a:noFill/>
          <a:ln w="38100">
            <a:solidFill>
              <a:schemeClr val="accent5"/>
            </a:solidFill>
          </a:ln>
        </p:spPr>
      </p:pic>
      <p:sp>
        <p:nvSpPr>
          <p:cNvPr id="4" name="Slide Number Placeholder 3">
            <a:extLst>
              <a:ext uri="{FF2B5EF4-FFF2-40B4-BE49-F238E27FC236}">
                <a16:creationId xmlns:a16="http://schemas.microsoft.com/office/drawing/2014/main" id="{E1F69C57-2A06-498B-8254-CBC5488CF4D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58</a:t>
            </a:fld>
            <a:endParaRPr lang="en-GB"/>
          </a:p>
        </p:txBody>
      </p:sp>
      <p:sp>
        <p:nvSpPr>
          <p:cNvPr id="3" name="Footer Placeholder 2">
            <a:extLst>
              <a:ext uri="{FF2B5EF4-FFF2-40B4-BE49-F238E27FC236}">
                <a16:creationId xmlns:a16="http://schemas.microsoft.com/office/drawing/2014/main" id="{9C753942-D134-4C7B-890F-572ABCFD44A9}"/>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665294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FC940-C91E-4B1D-B913-0FF1759D7A7B}"/>
              </a:ext>
            </a:extLst>
          </p:cNvPr>
          <p:cNvSpPr>
            <a:spLocks noGrp="1"/>
          </p:cNvSpPr>
          <p:nvPr>
            <p:ph type="title"/>
          </p:nvPr>
        </p:nvSpPr>
        <p:spPr/>
        <p:txBody>
          <a:bodyPr anchor="ctr">
            <a:normAutofit/>
          </a:bodyPr>
          <a:lstStyle/>
          <a:p>
            <a:r>
              <a:rPr lang="en-GB"/>
              <a:t>What do we mean by keyboard navigation?</a:t>
            </a:r>
          </a:p>
        </p:txBody>
      </p:sp>
      <p:sp>
        <p:nvSpPr>
          <p:cNvPr id="6" name="Content Placeholder 5">
            <a:extLst>
              <a:ext uri="{FF2B5EF4-FFF2-40B4-BE49-F238E27FC236}">
                <a16:creationId xmlns:a16="http://schemas.microsoft.com/office/drawing/2014/main" id="{3B94A0EF-0F0A-47B4-84F2-EBC39A769407}"/>
              </a:ext>
            </a:extLst>
          </p:cNvPr>
          <p:cNvSpPr>
            <a:spLocks noGrp="1"/>
          </p:cNvSpPr>
          <p:nvPr>
            <p:ph sz="half" idx="1"/>
          </p:nvPr>
        </p:nvSpPr>
        <p:spPr/>
        <p:txBody>
          <a:bodyPr anchor="ctr">
            <a:normAutofit/>
          </a:bodyPr>
          <a:lstStyle/>
          <a:p>
            <a:pPr marL="0" indent="0">
              <a:buNone/>
            </a:pPr>
            <a:r>
              <a:rPr lang="en-GB" dirty="0"/>
              <a:t>A method to navigate web pages / software etc for those who cannot or do not wish to use a mouse or trackpad.</a:t>
            </a:r>
          </a:p>
        </p:txBody>
      </p:sp>
      <p:pic>
        <p:nvPicPr>
          <p:cNvPr id="9" name="Content Placeholder 8" descr="Hand typing on keyboard">
            <a:extLst>
              <a:ext uri="{FF2B5EF4-FFF2-40B4-BE49-F238E27FC236}">
                <a16:creationId xmlns:a16="http://schemas.microsoft.com/office/drawing/2014/main" id="{218DB7C8-7B74-4B17-81F2-DDD925A8BB99}"/>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7759" r="2754" b="-1"/>
          <a:stretch/>
        </p:blipFill>
        <p:spPr>
          <a:xfrm>
            <a:off x="6327342" y="1500188"/>
            <a:ext cx="5582515" cy="4681537"/>
          </a:xfrm>
          <a:prstGeom prst="rect">
            <a:avLst/>
          </a:prstGeom>
          <a:noFill/>
          <a:ln w="38100">
            <a:solidFill>
              <a:schemeClr val="accent5"/>
            </a:solidFill>
          </a:ln>
        </p:spPr>
      </p:pic>
      <p:sp>
        <p:nvSpPr>
          <p:cNvPr id="4" name="Footer Placeholder 3">
            <a:extLst>
              <a:ext uri="{FF2B5EF4-FFF2-40B4-BE49-F238E27FC236}">
                <a16:creationId xmlns:a16="http://schemas.microsoft.com/office/drawing/2014/main" id="{45C48A3E-5CF7-4D33-913B-6615EA7A5580}"/>
              </a:ext>
            </a:extLst>
          </p:cNvPr>
          <p:cNvSpPr>
            <a:spLocks noGrp="1"/>
          </p:cNvSpPr>
          <p:nvPr>
            <p:ph type="ftr" sz="quarter" idx="3"/>
          </p:nvPr>
        </p:nvSpPr>
        <p:spPr/>
        <p:txBody>
          <a:bodyPr/>
          <a:lstStyle/>
          <a:p>
            <a:r>
              <a:rPr lang="en-GB"/>
              <a:t>Matthew Deeprose</a:t>
            </a:r>
          </a:p>
        </p:txBody>
      </p:sp>
      <p:sp>
        <p:nvSpPr>
          <p:cNvPr id="5" name="Slide Number Placeholder 4">
            <a:extLst>
              <a:ext uri="{FF2B5EF4-FFF2-40B4-BE49-F238E27FC236}">
                <a16:creationId xmlns:a16="http://schemas.microsoft.com/office/drawing/2014/main" id="{01303A77-4B3D-4C36-A746-2251D70BBB5B}"/>
              </a:ext>
            </a:extLst>
          </p:cNvPr>
          <p:cNvSpPr>
            <a:spLocks noGrp="1"/>
          </p:cNvSpPr>
          <p:nvPr>
            <p:ph type="sldNum" sz="quarter" idx="4"/>
          </p:nvPr>
        </p:nvSpPr>
        <p:spPr/>
        <p:txBody>
          <a:bodyPr/>
          <a:lstStyle/>
          <a:p>
            <a:fld id="{51AC9CB8-E4A1-4C80-A0FE-41AB03406E23}" type="slidenum">
              <a:rPr lang="en-GB" smtClean="0"/>
              <a:pPr/>
              <a:t>59</a:t>
            </a:fld>
            <a:endParaRPr lang="en-GB"/>
          </a:p>
        </p:txBody>
      </p:sp>
    </p:spTree>
    <p:extLst>
      <p:ext uri="{BB962C8B-B14F-4D97-AF65-F5344CB8AC3E}">
        <p14:creationId xmlns:p14="http://schemas.microsoft.com/office/powerpoint/2010/main" val="1495347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38EA-9540-4EEA-B1FA-E304CD211D2D}"/>
              </a:ext>
            </a:extLst>
          </p:cNvPr>
          <p:cNvSpPr>
            <a:spLocks noGrp="1"/>
          </p:cNvSpPr>
          <p:nvPr>
            <p:ph type="title"/>
          </p:nvPr>
        </p:nvSpPr>
        <p:spPr/>
        <p:txBody>
          <a:bodyPr/>
          <a:lstStyle/>
          <a:p>
            <a:r>
              <a:rPr lang="en-GB" dirty="0">
                <a:solidFill>
                  <a:schemeClr val="tx1"/>
                </a:solidFill>
              </a:rPr>
              <a:t>Intro 3</a:t>
            </a:r>
          </a:p>
        </p:txBody>
      </p:sp>
      <p:sp>
        <p:nvSpPr>
          <p:cNvPr id="3" name="Content Placeholder 2">
            <a:extLst>
              <a:ext uri="{FF2B5EF4-FFF2-40B4-BE49-F238E27FC236}">
                <a16:creationId xmlns:a16="http://schemas.microsoft.com/office/drawing/2014/main" id="{52D828FB-9870-4028-971E-330D21DE58C8}"/>
              </a:ext>
            </a:extLst>
          </p:cNvPr>
          <p:cNvSpPr>
            <a:spLocks noGrp="1"/>
          </p:cNvSpPr>
          <p:nvPr>
            <p:ph idx="1"/>
          </p:nvPr>
        </p:nvSpPr>
        <p:spPr/>
        <p:txBody>
          <a:bodyPr>
            <a:normAutofit/>
          </a:bodyPr>
          <a:lstStyle/>
          <a:p>
            <a:pPr marL="0" indent="0">
              <a:lnSpc>
                <a:spcPct val="150000"/>
              </a:lnSpc>
              <a:buNone/>
            </a:pPr>
            <a:r>
              <a:rPr lang="en-GB" sz="4800" dirty="0">
                <a:solidFill>
                  <a:schemeClr val="accent4"/>
                </a:solidFill>
              </a:rPr>
              <a:t>No-one is disabled until someone designs something…</a:t>
            </a:r>
          </a:p>
        </p:txBody>
      </p:sp>
      <p:sp>
        <p:nvSpPr>
          <p:cNvPr id="4" name="Slide Number Placeholder 3">
            <a:extLst>
              <a:ext uri="{FF2B5EF4-FFF2-40B4-BE49-F238E27FC236}">
                <a16:creationId xmlns:a16="http://schemas.microsoft.com/office/drawing/2014/main" id="{523BF2FC-C628-4EC9-BE1F-0A559E26C6C0}"/>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5" name="Footer Placeholder 4">
            <a:extLst>
              <a:ext uri="{FF2B5EF4-FFF2-40B4-BE49-F238E27FC236}">
                <a16:creationId xmlns:a16="http://schemas.microsoft.com/office/drawing/2014/main" id="{95F93944-E613-4F80-BF03-90A5411CF394}"/>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548076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a:extLst>
              <a:ext uri="{FF2B5EF4-FFF2-40B4-BE49-F238E27FC236}">
                <a16:creationId xmlns:a16="http://schemas.microsoft.com/office/drawing/2014/main" id="{6DA53240-2028-4610-A80C-87327489F3CE}"/>
              </a:ext>
            </a:extLst>
          </p:cNvPr>
          <p:cNvSpPr>
            <a:spLocks noGrp="1"/>
          </p:cNvSpPr>
          <p:nvPr>
            <p:ph type="title"/>
          </p:nvPr>
        </p:nvSpPr>
        <p:spPr/>
        <p:txBody>
          <a:bodyPr/>
          <a:lstStyle/>
          <a:p>
            <a:r>
              <a:rPr lang="en-GB" dirty="0"/>
              <a:t>Keyboard (non-mouse) navigation</a:t>
            </a:r>
          </a:p>
        </p:txBody>
      </p:sp>
      <p:sp>
        <p:nvSpPr>
          <p:cNvPr id="9" name="Text box">
            <a:extLst>
              <a:ext uri="{FF2B5EF4-FFF2-40B4-BE49-F238E27FC236}">
                <a16:creationId xmlns:a16="http://schemas.microsoft.com/office/drawing/2014/main" id="{DDE8A27D-1612-41DE-AC27-473BB56A782C}"/>
              </a:ext>
            </a:extLst>
          </p:cNvPr>
          <p:cNvSpPr>
            <a:spLocks noGrp="1"/>
          </p:cNvSpPr>
          <p:nvPr>
            <p:ph idx="1"/>
          </p:nvPr>
        </p:nvSpPr>
        <p:spPr/>
        <p:txBody>
          <a:bodyPr/>
          <a:lstStyle/>
          <a:p>
            <a:pPr marL="0" indent="0">
              <a:buNone/>
            </a:pPr>
            <a:r>
              <a:rPr lang="en-GB" dirty="0"/>
              <a:t>Navigate website using tab, enter/return, cursor keys</a:t>
            </a:r>
          </a:p>
        </p:txBody>
      </p:sp>
      <p:graphicFrame>
        <p:nvGraphicFramePr>
          <p:cNvPr id="10" name="Table">
            <a:extLst>
              <a:ext uri="{FF2B5EF4-FFF2-40B4-BE49-F238E27FC236}">
                <a16:creationId xmlns:a16="http://schemas.microsoft.com/office/drawing/2014/main" id="{393B1879-D9D6-449C-B821-3F2DABEAB1D3}"/>
              </a:ext>
            </a:extLst>
          </p:cNvPr>
          <p:cNvGraphicFramePr>
            <a:graphicFrameLocks/>
          </p:cNvGraphicFramePr>
          <p:nvPr>
            <p:extLst>
              <p:ext uri="{D42A27DB-BD31-4B8C-83A1-F6EECF244321}">
                <p14:modId xmlns:p14="http://schemas.microsoft.com/office/powerpoint/2010/main" val="1173570771"/>
              </p:ext>
            </p:extLst>
          </p:nvPr>
        </p:nvGraphicFramePr>
        <p:xfrm>
          <a:off x="271308" y="2410892"/>
          <a:ext cx="5485347" cy="3566669"/>
        </p:xfrm>
        <a:graphic>
          <a:graphicData uri="http://schemas.openxmlformats.org/drawingml/2006/table">
            <a:tbl>
              <a:tblPr firstRow="1">
                <a:tableStyleId>{ED083AE6-46FA-4A59-8FB0-9F97EB10719F}</a:tableStyleId>
              </a:tblPr>
              <a:tblGrid>
                <a:gridCol w="1736759">
                  <a:extLst>
                    <a:ext uri="{9D8B030D-6E8A-4147-A177-3AD203B41FA5}">
                      <a16:colId xmlns:a16="http://schemas.microsoft.com/office/drawing/2014/main" val="3937579330"/>
                    </a:ext>
                  </a:extLst>
                </a:gridCol>
                <a:gridCol w="3748588">
                  <a:extLst>
                    <a:ext uri="{9D8B030D-6E8A-4147-A177-3AD203B41FA5}">
                      <a16:colId xmlns:a16="http://schemas.microsoft.com/office/drawing/2014/main" val="1602716902"/>
                    </a:ext>
                  </a:extLst>
                </a:gridCol>
              </a:tblGrid>
              <a:tr h="304960">
                <a:tc>
                  <a:txBody>
                    <a:bodyPr/>
                    <a:lstStyle/>
                    <a:p>
                      <a:r>
                        <a:rPr lang="en-GB" sz="2000" b="1">
                          <a:solidFill>
                            <a:schemeClr val="accent5"/>
                          </a:solidFill>
                          <a:effectLst/>
                        </a:rPr>
                        <a:t>Interaction</a:t>
                      </a:r>
                    </a:p>
                  </a:txBody>
                  <a:tcPr marL="33148" marR="33148" marT="33148" marB="33148" anchor="ctr"/>
                </a:tc>
                <a:tc>
                  <a:txBody>
                    <a:bodyPr/>
                    <a:lstStyle/>
                    <a:p>
                      <a:r>
                        <a:rPr lang="en-GB" sz="2000" b="1" dirty="0">
                          <a:solidFill>
                            <a:schemeClr val="accent5"/>
                          </a:solidFill>
                          <a:effectLst/>
                        </a:rPr>
                        <a:t>Keystrokes</a:t>
                      </a:r>
                    </a:p>
                  </a:txBody>
                  <a:tcPr marL="33148" marR="33148" marT="33148" marB="33148" anchor="ctr"/>
                </a:tc>
                <a:extLst>
                  <a:ext uri="{0D108BD9-81ED-4DB2-BD59-A6C34878D82A}">
                    <a16:rowId xmlns:a16="http://schemas.microsoft.com/office/drawing/2014/main" val="3879395969"/>
                  </a:ext>
                </a:extLst>
              </a:tr>
              <a:tr h="842797">
                <a:tc>
                  <a:txBody>
                    <a:bodyPr/>
                    <a:lstStyle/>
                    <a:p>
                      <a:r>
                        <a:rPr lang="en-GB" sz="1800">
                          <a:solidFill>
                            <a:schemeClr val="accent5"/>
                          </a:solidFill>
                          <a:effectLst/>
                        </a:rPr>
                        <a:t>Navigate to most elements</a:t>
                      </a:r>
                    </a:p>
                  </a:txBody>
                  <a:tcPr marL="33148" marR="33148" marT="33148" marB="33148" anchor="ctr"/>
                </a:tc>
                <a:tc>
                  <a:txBody>
                    <a:bodyPr/>
                    <a:lstStyle/>
                    <a:p>
                      <a:pPr>
                        <a:buFont typeface="Arial" panose="020B0604020202020204" pitchFamily="34" charset="0"/>
                        <a:buNone/>
                      </a:pPr>
                      <a:r>
                        <a:rPr lang="en-GB" sz="1800">
                          <a:solidFill>
                            <a:schemeClr val="accent5"/>
                          </a:solidFill>
                          <a:effectLst/>
                        </a:rPr>
                        <a:t>Tab</a:t>
                      </a:r>
                    </a:p>
                    <a:p>
                      <a:pPr>
                        <a:buFont typeface="Arial" panose="020B0604020202020204" pitchFamily="34" charset="0"/>
                        <a:buNone/>
                      </a:pPr>
                      <a:r>
                        <a:rPr lang="en-GB" sz="1800">
                          <a:solidFill>
                            <a:schemeClr val="accent5"/>
                          </a:solidFill>
                          <a:effectLst/>
                        </a:rPr>
                        <a:t>Shift + Tab - navigate backward</a:t>
                      </a:r>
                    </a:p>
                  </a:txBody>
                  <a:tcPr marL="33148" marR="33148" marT="33148" marB="33148" anchor="ctr"/>
                </a:tc>
                <a:extLst>
                  <a:ext uri="{0D108BD9-81ED-4DB2-BD59-A6C34878D82A}">
                    <a16:rowId xmlns:a16="http://schemas.microsoft.com/office/drawing/2014/main" val="3409298598"/>
                  </a:ext>
                </a:extLst>
              </a:tr>
              <a:tr h="304960">
                <a:tc>
                  <a:txBody>
                    <a:bodyPr/>
                    <a:lstStyle/>
                    <a:p>
                      <a:r>
                        <a:rPr lang="en-GB" sz="1800">
                          <a:solidFill>
                            <a:schemeClr val="accent5"/>
                          </a:solidFill>
                          <a:effectLst/>
                        </a:rPr>
                        <a:t>Link</a:t>
                      </a:r>
                    </a:p>
                  </a:txBody>
                  <a:tcPr marL="33148" marR="33148" marT="33148" marB="33148" anchor="ctr"/>
                </a:tc>
                <a:tc>
                  <a:txBody>
                    <a:bodyPr/>
                    <a:lstStyle/>
                    <a:p>
                      <a:r>
                        <a:rPr lang="en-GB" sz="1800">
                          <a:solidFill>
                            <a:schemeClr val="accent5"/>
                          </a:solidFill>
                          <a:effectLst/>
                        </a:rPr>
                        <a:t>Enter (PC) / Return (Mac)</a:t>
                      </a:r>
                    </a:p>
                  </a:txBody>
                  <a:tcPr marL="33148" marR="33148" marT="33148" marB="33148" anchor="ctr"/>
                </a:tc>
                <a:extLst>
                  <a:ext uri="{0D108BD9-81ED-4DB2-BD59-A6C34878D82A}">
                    <a16:rowId xmlns:a16="http://schemas.microsoft.com/office/drawing/2014/main" val="3903372327"/>
                  </a:ext>
                </a:extLst>
              </a:tr>
              <a:tr h="525084">
                <a:tc>
                  <a:txBody>
                    <a:bodyPr/>
                    <a:lstStyle/>
                    <a:p>
                      <a:r>
                        <a:rPr lang="en-GB" sz="1800">
                          <a:solidFill>
                            <a:schemeClr val="accent5"/>
                          </a:solidFill>
                          <a:effectLst/>
                        </a:rPr>
                        <a:t>Button</a:t>
                      </a:r>
                    </a:p>
                  </a:txBody>
                  <a:tcPr marL="33148" marR="33148" marT="33148" marB="33148"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5"/>
                          </a:solidFill>
                          <a:effectLst/>
                        </a:rPr>
                        <a:t>Enter (PC) / Return (Mac)</a:t>
                      </a:r>
                    </a:p>
                    <a:p>
                      <a:r>
                        <a:rPr lang="en-GB" sz="1800">
                          <a:solidFill>
                            <a:schemeClr val="accent5"/>
                          </a:solidFill>
                          <a:effectLst/>
                        </a:rPr>
                        <a:t> or Spacebar</a:t>
                      </a:r>
                    </a:p>
                  </a:txBody>
                  <a:tcPr marL="33148" marR="33148" marT="33148" marB="33148" anchor="ctr"/>
                </a:tc>
                <a:extLst>
                  <a:ext uri="{0D108BD9-81ED-4DB2-BD59-A6C34878D82A}">
                    <a16:rowId xmlns:a16="http://schemas.microsoft.com/office/drawing/2014/main" val="2380207229"/>
                  </a:ext>
                </a:extLst>
              </a:tr>
              <a:tr h="580446">
                <a:tc>
                  <a:txBody>
                    <a:bodyPr/>
                    <a:lstStyle/>
                    <a:p>
                      <a:r>
                        <a:rPr lang="en-GB" sz="1800">
                          <a:solidFill>
                            <a:schemeClr val="accent5"/>
                          </a:solidFill>
                          <a:effectLst/>
                        </a:rPr>
                        <a:t>Checkbox</a:t>
                      </a:r>
                    </a:p>
                  </a:txBody>
                  <a:tcPr marL="33148" marR="33148" marT="33148" marB="33148" anchor="ctr"/>
                </a:tc>
                <a:tc>
                  <a:txBody>
                    <a:bodyPr/>
                    <a:lstStyle/>
                    <a:p>
                      <a:r>
                        <a:rPr lang="en-GB" sz="1800" dirty="0">
                          <a:solidFill>
                            <a:schemeClr val="accent5"/>
                          </a:solidFill>
                          <a:effectLst/>
                        </a:rPr>
                        <a:t>Spacebar - check/uncheck a checkbox</a:t>
                      </a:r>
                    </a:p>
                  </a:txBody>
                  <a:tcPr marL="33148" marR="33148" marT="33148" marB="33148" anchor="ctr"/>
                </a:tc>
                <a:extLst>
                  <a:ext uri="{0D108BD9-81ED-4DB2-BD59-A6C34878D82A}">
                    <a16:rowId xmlns:a16="http://schemas.microsoft.com/office/drawing/2014/main" val="570606767"/>
                  </a:ext>
                </a:extLst>
              </a:tr>
              <a:tr h="782288">
                <a:tc>
                  <a:txBody>
                    <a:bodyPr/>
                    <a:lstStyle/>
                    <a:p>
                      <a:r>
                        <a:rPr lang="en-GB" sz="1800">
                          <a:solidFill>
                            <a:schemeClr val="accent5"/>
                          </a:solidFill>
                          <a:effectLst/>
                        </a:rPr>
                        <a:t>Radio buttons</a:t>
                      </a:r>
                    </a:p>
                  </a:txBody>
                  <a:tcPr marL="33148" marR="33148" marT="33148" marB="33148" anchor="ctr"/>
                </a:tc>
                <a:tc>
                  <a:txBody>
                    <a:bodyPr/>
                    <a:lstStyle/>
                    <a:p>
                      <a:pPr>
                        <a:buFont typeface="Arial" panose="020B0604020202020204" pitchFamily="34" charset="0"/>
                        <a:buNone/>
                      </a:pPr>
                      <a:r>
                        <a:rPr lang="en-GB" sz="1800" dirty="0">
                          <a:solidFill>
                            <a:schemeClr val="accent5"/>
                          </a:solidFill>
                          <a:effectLst/>
                        </a:rPr>
                        <a:t>↑ / ↓ or ← / → = select an option.</a:t>
                      </a:r>
                    </a:p>
                    <a:p>
                      <a:pPr>
                        <a:buFont typeface="Arial" panose="020B0604020202020204" pitchFamily="34" charset="0"/>
                        <a:buNone/>
                      </a:pPr>
                      <a:r>
                        <a:rPr lang="en-GB" sz="1800" dirty="0">
                          <a:solidFill>
                            <a:schemeClr val="accent5"/>
                          </a:solidFill>
                          <a:effectLst/>
                        </a:rPr>
                        <a:t>Tab - move to the next element.</a:t>
                      </a:r>
                    </a:p>
                  </a:txBody>
                  <a:tcPr marL="33148" marR="33148" marT="33148" marB="33148" anchor="ctr"/>
                </a:tc>
                <a:extLst>
                  <a:ext uri="{0D108BD9-81ED-4DB2-BD59-A6C34878D82A}">
                    <a16:rowId xmlns:a16="http://schemas.microsoft.com/office/drawing/2014/main" val="3597226802"/>
                  </a:ext>
                </a:extLst>
              </a:tr>
            </a:tbl>
          </a:graphicData>
        </a:graphic>
      </p:graphicFrame>
      <p:pic>
        <p:nvPicPr>
          <p:cNvPr id="11" name="Tab button" descr="A tab key on a keyboard.">
            <a:extLst>
              <a:ext uri="{FF2B5EF4-FFF2-40B4-BE49-F238E27FC236}">
                <a16:creationId xmlns:a16="http://schemas.microsoft.com/office/drawing/2014/main" id="{A0C8EE3F-3F0D-4E71-BF32-57D1F732FDD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43415" y="2321047"/>
            <a:ext cx="2447846" cy="1943639"/>
          </a:xfrm>
          <a:prstGeom prst="rect">
            <a:avLst/>
          </a:prstGeom>
        </p:spPr>
      </p:pic>
      <p:pic>
        <p:nvPicPr>
          <p:cNvPr id="14" name="Focussed text in colour" descr="An example of focused text having a box around it and being in colour.&#10;">
            <a:extLst>
              <a:ext uri="{FF2B5EF4-FFF2-40B4-BE49-F238E27FC236}">
                <a16:creationId xmlns:a16="http://schemas.microsoft.com/office/drawing/2014/main" id="{EFDABCB2-7B9E-4EB3-B2C7-D207679422E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51361" y="4304930"/>
            <a:ext cx="3384108" cy="779411"/>
          </a:xfrm>
          <a:prstGeom prst="rect">
            <a:avLst/>
          </a:prstGeom>
          <a:noFill/>
          <a:extLst>
            <a:ext uri="{909E8E84-426E-40DD-AFC4-6F175D3DCCD1}">
              <a14:hiddenFill xmlns:a14="http://schemas.microsoft.com/office/drawing/2010/main">
                <a:solidFill>
                  <a:srgbClr val="FFFFFF"/>
                </a:solidFill>
              </a14:hiddenFill>
            </a:ext>
          </a:extLst>
        </p:spPr>
      </p:pic>
      <p:pic>
        <p:nvPicPr>
          <p:cNvPr id="12" name="Return key" descr="A return key on a keyboard.">
            <a:extLst>
              <a:ext uri="{FF2B5EF4-FFF2-40B4-BE49-F238E27FC236}">
                <a16:creationId xmlns:a16="http://schemas.microsoft.com/office/drawing/2014/main" id="{48615267-19D2-4B1D-9D95-33881D3CD8B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037684" y="3323804"/>
            <a:ext cx="1853539" cy="1881765"/>
          </a:xfrm>
          <a:prstGeom prst="rect">
            <a:avLst/>
          </a:prstGeom>
        </p:spPr>
      </p:pic>
      <p:pic>
        <p:nvPicPr>
          <p:cNvPr id="7" name="Focused/standard image" descr="An example of a box with an orange outline.">
            <a:extLst>
              <a:ext uri="{FF2B5EF4-FFF2-40B4-BE49-F238E27FC236}">
                <a16:creationId xmlns:a16="http://schemas.microsoft.com/office/drawing/2014/main" id="{E617CCEC-1E7E-4EA4-8C20-9256FE498B34}"/>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6144154" y="5267443"/>
            <a:ext cx="5819245" cy="78271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FEE53ACC-D3F5-4B0A-8AA8-4238E747F4EC}"/>
              </a:ext>
            </a:extLst>
          </p:cNvPr>
          <p:cNvSpPr>
            <a:spLocks noGrp="1"/>
          </p:cNvSpPr>
          <p:nvPr>
            <p:ph type="ftr" sz="quarter" idx="3"/>
          </p:nvPr>
        </p:nvSpPr>
        <p:spPr/>
        <p:txBody>
          <a:bodyPr/>
          <a:lstStyle/>
          <a:p>
            <a:r>
              <a:rPr lang="en-GB"/>
              <a:t>Matthew Deeprose</a:t>
            </a:r>
          </a:p>
        </p:txBody>
      </p:sp>
      <p:sp>
        <p:nvSpPr>
          <p:cNvPr id="3" name="Slide Number Placeholder 2">
            <a:extLst>
              <a:ext uri="{FF2B5EF4-FFF2-40B4-BE49-F238E27FC236}">
                <a16:creationId xmlns:a16="http://schemas.microsoft.com/office/drawing/2014/main" id="{2874E25F-77AF-48F2-B5A1-B3F940B1ECEA}"/>
              </a:ext>
            </a:extLst>
          </p:cNvPr>
          <p:cNvSpPr>
            <a:spLocks noGrp="1"/>
          </p:cNvSpPr>
          <p:nvPr>
            <p:ph type="sldNum" sz="quarter" idx="4"/>
          </p:nvPr>
        </p:nvSpPr>
        <p:spPr/>
        <p:txBody>
          <a:bodyPr/>
          <a:lstStyle/>
          <a:p>
            <a:fld id="{51AC9CB8-E4A1-4C80-A0FE-41AB03406E23}" type="slidenum">
              <a:rPr lang="en-GB" smtClean="0"/>
              <a:pPr/>
              <a:t>60</a:t>
            </a:fld>
            <a:endParaRPr lang="en-GB"/>
          </a:p>
        </p:txBody>
      </p:sp>
    </p:spTree>
    <p:extLst>
      <p:ext uri="{BB962C8B-B14F-4D97-AF65-F5344CB8AC3E}">
        <p14:creationId xmlns:p14="http://schemas.microsoft.com/office/powerpoint/2010/main" val="40446430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2CC7696-BE3B-4885-817B-F878A033312D}"/>
              </a:ext>
            </a:extLst>
          </p:cNvPr>
          <p:cNvSpPr>
            <a:spLocks noGrp="1"/>
          </p:cNvSpPr>
          <p:nvPr>
            <p:ph type="title"/>
          </p:nvPr>
        </p:nvSpPr>
        <p:spPr/>
        <p:txBody>
          <a:bodyPr/>
          <a:lstStyle/>
          <a:p>
            <a:r>
              <a:rPr lang="en-GB"/>
              <a:t>Example situational impairments</a:t>
            </a:r>
          </a:p>
        </p:txBody>
      </p:sp>
      <p:sp>
        <p:nvSpPr>
          <p:cNvPr id="8" name="Content Placeholder 7">
            <a:extLst>
              <a:ext uri="{FF2B5EF4-FFF2-40B4-BE49-F238E27FC236}">
                <a16:creationId xmlns:a16="http://schemas.microsoft.com/office/drawing/2014/main" id="{F4C0E10C-1FC5-43B5-8A3B-F7C2AFD88F50}"/>
              </a:ext>
            </a:extLst>
          </p:cNvPr>
          <p:cNvSpPr>
            <a:spLocks noGrp="1"/>
          </p:cNvSpPr>
          <p:nvPr>
            <p:ph sz="half" idx="1"/>
          </p:nvPr>
        </p:nvSpPr>
        <p:spPr/>
        <p:txBody>
          <a:bodyPr/>
          <a:lstStyle/>
          <a:p>
            <a:pPr marL="0" indent="0">
              <a:buNone/>
            </a:pPr>
            <a:r>
              <a:rPr lang="en-GB" sz="3200"/>
              <a:t>Using someone else’s computer: they have a trackball, trackpad, unusual mouse that you don’t like / know how to use…</a:t>
            </a:r>
          </a:p>
        </p:txBody>
      </p:sp>
      <p:pic>
        <p:nvPicPr>
          <p:cNvPr id="12" name="Content Placeholder 5" descr="A trackball mouse.">
            <a:extLst>
              <a:ext uri="{FF2B5EF4-FFF2-40B4-BE49-F238E27FC236}">
                <a16:creationId xmlns:a16="http://schemas.microsoft.com/office/drawing/2014/main" id="{19568192-B105-421B-98B0-240B3C62D823}"/>
              </a:ext>
            </a:extLst>
          </p:cNvPr>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273800" y="1707356"/>
            <a:ext cx="5689600" cy="4267200"/>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1F13D2AE-D95F-40CD-9170-5E548F395F30}"/>
              </a:ext>
            </a:extLst>
          </p:cNvPr>
          <p:cNvSpPr>
            <a:spLocks noGrp="1"/>
          </p:cNvSpPr>
          <p:nvPr>
            <p:ph type="sldNum" sz="quarter" idx="4"/>
          </p:nvPr>
        </p:nvSpPr>
        <p:spPr/>
        <p:txBody>
          <a:bodyPr/>
          <a:lstStyle/>
          <a:p>
            <a:fld id="{51AC9CB8-E4A1-4C80-A0FE-41AB03406E23}" type="slidenum">
              <a:rPr lang="en-GB" smtClean="0"/>
              <a:pPr/>
              <a:t>61</a:t>
            </a:fld>
            <a:endParaRPr lang="en-GB"/>
          </a:p>
        </p:txBody>
      </p:sp>
      <p:sp>
        <p:nvSpPr>
          <p:cNvPr id="3" name="Footer Placeholder 2">
            <a:extLst>
              <a:ext uri="{FF2B5EF4-FFF2-40B4-BE49-F238E27FC236}">
                <a16:creationId xmlns:a16="http://schemas.microsoft.com/office/drawing/2014/main" id="{F6FC09D8-5F2A-49A9-ADAE-04FA20E8B314}"/>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909831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3BEE3C4-83F9-4146-A37D-2283EBF74ECC}"/>
              </a:ext>
            </a:extLst>
          </p:cNvPr>
          <p:cNvSpPr>
            <a:spLocks noGrp="1"/>
          </p:cNvSpPr>
          <p:nvPr>
            <p:ph type="title"/>
          </p:nvPr>
        </p:nvSpPr>
        <p:spPr>
          <a:xfrm>
            <a:off x="838200" y="298789"/>
            <a:ext cx="10515600" cy="1153360"/>
          </a:xfrm>
        </p:spPr>
        <p:txBody>
          <a:bodyPr/>
          <a:lstStyle/>
          <a:p>
            <a:r>
              <a:rPr lang="en-GB"/>
              <a:t>Example situational impairments (2)</a:t>
            </a:r>
            <a:endParaRPr lang="en-US"/>
          </a:p>
        </p:txBody>
      </p:sp>
      <p:pic>
        <p:nvPicPr>
          <p:cNvPr id="12" name="Picture Placeholder 4" descr="A man sitting inside a cardboard box with his laptop on his legs. He has very little room to move his arms.">
            <a:extLst>
              <a:ext uri="{FF2B5EF4-FFF2-40B4-BE49-F238E27FC236}">
                <a16:creationId xmlns:a16="http://schemas.microsoft.com/office/drawing/2014/main" id="{6F0E53BC-9D33-4645-B11D-2C8392ACD226}"/>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838200" y="1630017"/>
            <a:ext cx="10515600" cy="4217007"/>
          </a:xfrm>
          <a:prstGeom prst="rect">
            <a:avLst/>
          </a:prstGeom>
          <a:noFill/>
          <a:ln w="38100">
            <a:solidFill>
              <a:schemeClr val="accent5"/>
            </a:solidFill>
          </a:ln>
        </p:spPr>
      </p:pic>
      <p:sp>
        <p:nvSpPr>
          <p:cNvPr id="15" name="Content Placeholder 2">
            <a:extLst>
              <a:ext uri="{FF2B5EF4-FFF2-40B4-BE49-F238E27FC236}">
                <a16:creationId xmlns:a16="http://schemas.microsoft.com/office/drawing/2014/main" id="{A9978230-A893-4AAC-8A06-C60292DC86B4}"/>
              </a:ext>
            </a:extLst>
          </p:cNvPr>
          <p:cNvSpPr txBox="1">
            <a:spLocks/>
          </p:cNvSpPr>
          <p:nvPr/>
        </p:nvSpPr>
        <p:spPr>
          <a:xfrm>
            <a:off x="1073626" y="1925797"/>
            <a:ext cx="4249488" cy="1821707"/>
          </a:xfrm>
          <a:prstGeom prst="rect">
            <a:avLst/>
          </a:prstGeom>
          <a:solidFill>
            <a:schemeClr val="bg1">
              <a:lumMod val="10000"/>
            </a:schemeClr>
          </a:solidFill>
          <a:ln w="28575">
            <a:solidFill>
              <a:schemeClr val="accent5"/>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vert="horz" lIns="0" tIns="0" rIns="0" bIns="0" rtlCol="0" anchor="ctr">
            <a:noAutofit/>
          </a:bodyPr>
          <a:lstStyle>
            <a:lvl1pPr marL="174625" indent="-174625" algn="l" defTabSz="685800" rtl="0" eaLnBrk="1" latinLnBrk="0" hangingPunct="1">
              <a:lnSpc>
                <a:spcPct val="100000"/>
              </a:lnSpc>
              <a:spcBef>
                <a:spcPts val="0"/>
              </a:spcBef>
              <a:spcAft>
                <a:spcPts val="1000"/>
              </a:spcAft>
              <a:buClr>
                <a:schemeClr val="accent1"/>
              </a:buClr>
              <a:buFont typeface="Arial" panose="020B0604020202020204" pitchFamily="34" charset="0"/>
              <a:buChar char="•"/>
              <a:defRPr lang="en-US" sz="1600" kern="1200" dirty="0" smtClean="0">
                <a:solidFill>
                  <a:schemeClr val="tx1"/>
                </a:solidFill>
                <a:latin typeface="+mn-lt"/>
                <a:ea typeface="+mn-ea"/>
                <a:cs typeface="+mn-cs"/>
              </a:defRPr>
            </a:lvl1pPr>
            <a:lvl2pPr marL="339725" indent="-168275" algn="l" defTabSz="685800" rtl="0" eaLnBrk="1" latinLnBrk="0" hangingPunct="1">
              <a:lnSpc>
                <a:spcPct val="100000"/>
              </a:lnSpc>
              <a:spcBef>
                <a:spcPts val="0"/>
              </a:spcBef>
              <a:spcAft>
                <a:spcPts val="1000"/>
              </a:spcAft>
              <a:buClr>
                <a:schemeClr val="accent1"/>
              </a:buClr>
              <a:buFont typeface="Calibri" panose="020F0502020204030204" pitchFamily="34" charset="0"/>
              <a:buChar char="–"/>
              <a:defRPr lang="en-US" sz="1600" kern="1200" dirty="0" smtClean="0">
                <a:solidFill>
                  <a:schemeClr val="tx1"/>
                </a:solidFill>
                <a:latin typeface="+mn-lt"/>
                <a:ea typeface="+mn-ea"/>
                <a:cs typeface="+mn-cs"/>
              </a:defRPr>
            </a:lvl2pPr>
            <a:lvl3pPr marL="514350" indent="-171450" algn="l" defTabSz="685800" rtl="0" eaLnBrk="1" latinLnBrk="0" hangingPunct="1">
              <a:lnSpc>
                <a:spcPct val="100000"/>
              </a:lnSpc>
              <a:spcBef>
                <a:spcPts val="0"/>
              </a:spcBef>
              <a:spcAft>
                <a:spcPts val="1000"/>
              </a:spcAft>
              <a:buClr>
                <a:schemeClr val="accent1"/>
              </a:buClr>
              <a:buFont typeface="Arial" panose="020B0604020202020204" pitchFamily="34" charset="0"/>
              <a:buChar char="•"/>
              <a:defRPr lang="en-US" sz="1600" kern="1200" dirty="0" smtClean="0">
                <a:solidFill>
                  <a:schemeClr val="tx1"/>
                </a:solidFill>
                <a:latin typeface="+mn-lt"/>
                <a:ea typeface="+mn-ea"/>
                <a:cs typeface="+mn-cs"/>
              </a:defRPr>
            </a:lvl3pPr>
            <a:lvl4pPr marL="687388" indent="-173038" algn="l" defTabSz="685800" rtl="0" eaLnBrk="1" latinLnBrk="0" hangingPunct="1">
              <a:lnSpc>
                <a:spcPct val="100000"/>
              </a:lnSpc>
              <a:spcBef>
                <a:spcPts val="0"/>
              </a:spcBef>
              <a:spcAft>
                <a:spcPts val="1000"/>
              </a:spcAft>
              <a:buClr>
                <a:schemeClr val="accent1"/>
              </a:buClr>
              <a:buFont typeface="Calibri" panose="020F0502020204030204" pitchFamily="34" charset="0"/>
              <a:buChar char="–"/>
              <a:defRPr lang="en-US" sz="1600" kern="1200" dirty="0" smtClean="0">
                <a:solidFill>
                  <a:schemeClr val="tx1"/>
                </a:solidFill>
                <a:latin typeface="+mn-lt"/>
                <a:ea typeface="+mn-ea"/>
                <a:cs typeface="+mn-cs"/>
              </a:defRPr>
            </a:lvl4pPr>
            <a:lvl5pPr marL="854075" indent="-168275" algn="l" defTabSz="685800" rtl="0" eaLnBrk="1" latinLnBrk="0" hangingPunct="1">
              <a:lnSpc>
                <a:spcPct val="100000"/>
              </a:lnSpc>
              <a:spcBef>
                <a:spcPts val="0"/>
              </a:spcBef>
              <a:spcAft>
                <a:spcPts val="1000"/>
              </a:spcAft>
              <a:buClr>
                <a:schemeClr val="accent1"/>
              </a:buClr>
              <a:buFont typeface="Arial" panose="020B0604020202020204" pitchFamily="34" charset="0"/>
              <a:buChar char="•"/>
              <a:defRPr lang="en-US" sz="1600" kern="1200" dirty="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lvl="1" indent="0">
              <a:buNone/>
            </a:pPr>
            <a:r>
              <a:rPr lang="en-GB" sz="2400">
                <a:solidFill>
                  <a:schemeClr val="accent5"/>
                </a:solidFill>
              </a:rPr>
              <a:t>Using device one-handed.</a:t>
            </a:r>
          </a:p>
          <a:p>
            <a:pPr marL="171450" lvl="1" indent="0">
              <a:buNone/>
            </a:pPr>
            <a:r>
              <a:rPr lang="en-GB" sz="2400">
                <a:solidFill>
                  <a:schemeClr val="accent5"/>
                </a:solidFill>
              </a:rPr>
              <a:t>Using device in a cramped space with limited movement.</a:t>
            </a:r>
          </a:p>
        </p:txBody>
      </p:sp>
      <p:sp>
        <p:nvSpPr>
          <p:cNvPr id="14" name="Rectangle 13">
            <a:extLst>
              <a:ext uri="{FF2B5EF4-FFF2-40B4-BE49-F238E27FC236}">
                <a16:creationId xmlns:a16="http://schemas.microsoft.com/office/drawing/2014/main" id="{78DF4FE7-044F-4357-807F-BBCB856797F8}"/>
              </a:ext>
            </a:extLst>
          </p:cNvPr>
          <p:cNvSpPr/>
          <p:nvPr/>
        </p:nvSpPr>
        <p:spPr>
          <a:xfrm>
            <a:off x="9884228" y="1682555"/>
            <a:ext cx="1317172" cy="486483"/>
          </a:xfrm>
          <a:prstGeom prst="rect">
            <a:avLst/>
          </a:prstGeom>
          <a:solidFill>
            <a:schemeClr val="bg1">
              <a:lumMod val="10000"/>
            </a:schemeClr>
          </a:solidFill>
          <a:ln>
            <a:solidFill>
              <a:schemeClr val="accent5"/>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100">
                <a:solidFill>
                  <a:schemeClr val="accent5"/>
                </a:solidFill>
              </a:rPr>
              <a:t>Adobe Stock Image</a:t>
            </a:r>
          </a:p>
        </p:txBody>
      </p:sp>
      <p:sp>
        <p:nvSpPr>
          <p:cNvPr id="7" name="Footer Placeholder 6">
            <a:extLst>
              <a:ext uri="{FF2B5EF4-FFF2-40B4-BE49-F238E27FC236}">
                <a16:creationId xmlns:a16="http://schemas.microsoft.com/office/drawing/2014/main" id="{910B985B-EE22-4DBC-9AB0-F3DE582E4FB0}"/>
              </a:ext>
            </a:extLst>
          </p:cNvPr>
          <p:cNvSpPr>
            <a:spLocks noGrp="1"/>
          </p:cNvSpPr>
          <p:nvPr>
            <p:ph type="ftr" sz="quarter" idx="11"/>
          </p:nvPr>
        </p:nvSpPr>
        <p:spPr>
          <a:xfrm>
            <a:off x="4038600" y="6155703"/>
            <a:ext cx="4114800" cy="584461"/>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GB"/>
              <a:t>Matthew Deeprose</a:t>
            </a:r>
          </a:p>
        </p:txBody>
      </p:sp>
      <p:sp>
        <p:nvSpPr>
          <p:cNvPr id="6" name="Slide Number Placeholder 5">
            <a:extLst>
              <a:ext uri="{FF2B5EF4-FFF2-40B4-BE49-F238E27FC236}">
                <a16:creationId xmlns:a16="http://schemas.microsoft.com/office/drawing/2014/main" id="{0BD20B49-343E-446E-96A9-1185A1A06A89}"/>
              </a:ext>
            </a:extLst>
          </p:cNvPr>
          <p:cNvSpPr>
            <a:spLocks noGrp="1"/>
          </p:cNvSpPr>
          <p:nvPr>
            <p:ph type="sldNum" sz="quarter" idx="12"/>
          </p:nvPr>
        </p:nvSpPr>
        <p:spPr>
          <a:xfrm>
            <a:off x="8610600" y="6320672"/>
            <a:ext cx="2743200" cy="317692"/>
          </a:xfrm>
          <a:prstGeom prst="rect">
            <a:avLst/>
          </a:prstGeom>
        </p:spPr>
        <p:txBody>
          <a:bodyPr vert="horz" lIns="91440" tIns="45720" rIns="91440" bIns="45720" rtlCol="0" anchor="ctr">
            <a:norm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51AC9CB8-E4A1-4C80-A0FE-41AB03406E23}" type="slidenum">
              <a:rPr lang="en-GB" smtClean="0"/>
              <a:pPr>
                <a:spcAft>
                  <a:spcPts val="600"/>
                </a:spcAft>
              </a:pPr>
              <a:t>62</a:t>
            </a:fld>
            <a:endParaRPr lang="en-GB"/>
          </a:p>
        </p:txBody>
      </p:sp>
    </p:spTree>
    <p:extLst>
      <p:ext uri="{BB962C8B-B14F-4D97-AF65-F5344CB8AC3E}">
        <p14:creationId xmlns:p14="http://schemas.microsoft.com/office/powerpoint/2010/main" val="269043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0A283-6CA4-4E43-B5E3-F4CA8C5C1151}"/>
              </a:ext>
            </a:extLst>
          </p:cNvPr>
          <p:cNvSpPr>
            <a:spLocks noGrp="1"/>
          </p:cNvSpPr>
          <p:nvPr>
            <p:ph type="title"/>
          </p:nvPr>
        </p:nvSpPr>
        <p:spPr/>
        <p:txBody>
          <a:bodyPr/>
          <a:lstStyle/>
          <a:p>
            <a:r>
              <a:rPr lang="en-GB" dirty="0"/>
              <a:t>Benefits of keyboard navigation</a:t>
            </a:r>
          </a:p>
        </p:txBody>
      </p:sp>
      <p:sp>
        <p:nvSpPr>
          <p:cNvPr id="4" name="Slide Number Placeholder 3">
            <a:extLst>
              <a:ext uri="{FF2B5EF4-FFF2-40B4-BE49-F238E27FC236}">
                <a16:creationId xmlns:a16="http://schemas.microsoft.com/office/drawing/2014/main" id="{3ACD3552-B04E-4486-9D7A-514E1240D97A}"/>
              </a:ext>
            </a:extLst>
          </p:cNvPr>
          <p:cNvSpPr>
            <a:spLocks noGrp="1"/>
          </p:cNvSpPr>
          <p:nvPr>
            <p:ph type="sldNum" sz="quarter" idx="4"/>
          </p:nvPr>
        </p:nvSpPr>
        <p:spPr/>
        <p:txBody>
          <a:bodyPr/>
          <a:lstStyle/>
          <a:p>
            <a:fld id="{51AC9CB8-E4A1-4C80-A0FE-41AB03406E23}" type="slidenum">
              <a:rPr lang="en-GB" smtClean="0"/>
              <a:pPr/>
              <a:t>63</a:t>
            </a:fld>
            <a:endParaRPr lang="en-GB"/>
          </a:p>
        </p:txBody>
      </p:sp>
      <p:graphicFrame>
        <p:nvGraphicFramePr>
          <p:cNvPr id="6" name="Content Placeholder 2" descr="Not only for keyboard navigation. Used with other assistive technologies, e.g. Mouth stick, head pointer, eye gaze, sip-and-puff.&#10;Focus indicators are used by screen readers&#10;Power users love keyboard shortcuts">
            <a:extLst>
              <a:ext uri="{FF2B5EF4-FFF2-40B4-BE49-F238E27FC236}">
                <a16:creationId xmlns:a16="http://schemas.microsoft.com/office/drawing/2014/main" id="{A3C3DB55-5528-4998-89CB-6EEE2540712B}"/>
              </a:ext>
            </a:extLst>
          </p:cNvPr>
          <p:cNvGraphicFramePr>
            <a:graphicFrameLocks noGrp="1"/>
          </p:cNvGraphicFramePr>
          <p:nvPr>
            <p:ph idx="1"/>
            <p:extLst>
              <p:ext uri="{D42A27DB-BD31-4B8C-83A1-F6EECF244321}">
                <p14:modId xmlns:p14="http://schemas.microsoft.com/office/powerpoint/2010/main" val="228506084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07131030-6528-4DA8-998A-68E35C5A10C7}"/>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4844013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A3A30-EB1F-4CA5-9ECE-AE510001DB92}"/>
              </a:ext>
            </a:extLst>
          </p:cNvPr>
          <p:cNvSpPr>
            <a:spLocks noGrp="1"/>
          </p:cNvSpPr>
          <p:nvPr>
            <p:ph type="title"/>
          </p:nvPr>
        </p:nvSpPr>
        <p:spPr/>
        <p:txBody>
          <a:bodyPr>
            <a:normAutofit fontScale="90000"/>
          </a:bodyPr>
          <a:lstStyle/>
          <a:p>
            <a:r>
              <a:rPr lang="en-GB" dirty="0"/>
              <a:t>Additional Keyboard Shortcuts in </a:t>
            </a:r>
            <a:r>
              <a:rPr lang="en-GB" dirty="0" err="1"/>
              <a:t>PowerBI</a:t>
            </a:r>
            <a:r>
              <a:rPr lang="en-GB" dirty="0"/>
              <a:t> </a:t>
            </a:r>
            <a:br>
              <a:rPr lang="en-GB" dirty="0"/>
            </a:br>
            <a:r>
              <a:rPr lang="en-GB" dirty="0"/>
              <a:t>(web view)</a:t>
            </a:r>
          </a:p>
        </p:txBody>
      </p:sp>
      <p:graphicFrame>
        <p:nvGraphicFramePr>
          <p:cNvPr id="8" name="Content Placeholder 7">
            <a:extLst>
              <a:ext uri="{FF2B5EF4-FFF2-40B4-BE49-F238E27FC236}">
                <a16:creationId xmlns:a16="http://schemas.microsoft.com/office/drawing/2014/main" id="{00F5F55E-3BE7-4A63-9DAF-07AF359DFC69}"/>
              </a:ext>
            </a:extLst>
          </p:cNvPr>
          <p:cNvGraphicFramePr>
            <a:graphicFrameLocks noGrp="1"/>
          </p:cNvGraphicFramePr>
          <p:nvPr>
            <p:ph idx="1"/>
            <p:extLst>
              <p:ext uri="{D42A27DB-BD31-4B8C-83A1-F6EECF244321}">
                <p14:modId xmlns:p14="http://schemas.microsoft.com/office/powerpoint/2010/main" val="701449551"/>
              </p:ext>
            </p:extLst>
          </p:nvPr>
        </p:nvGraphicFramePr>
        <p:xfrm>
          <a:off x="281940" y="1531620"/>
          <a:ext cx="5414190" cy="4979670"/>
        </p:xfrm>
        <a:graphic>
          <a:graphicData uri="http://schemas.openxmlformats.org/drawingml/2006/table">
            <a:tbl>
              <a:tblPr firstRow="1">
                <a:tableStyleId>{7E9639D4-E3E2-4D34-9284-5A2195B3D0D7}</a:tableStyleId>
              </a:tblPr>
              <a:tblGrid>
                <a:gridCol w="2707095">
                  <a:extLst>
                    <a:ext uri="{9D8B030D-6E8A-4147-A177-3AD203B41FA5}">
                      <a16:colId xmlns:a16="http://schemas.microsoft.com/office/drawing/2014/main" val="3881659947"/>
                    </a:ext>
                  </a:extLst>
                </a:gridCol>
                <a:gridCol w="2707095">
                  <a:extLst>
                    <a:ext uri="{9D8B030D-6E8A-4147-A177-3AD203B41FA5}">
                      <a16:colId xmlns:a16="http://schemas.microsoft.com/office/drawing/2014/main" val="1858450187"/>
                    </a:ext>
                  </a:extLst>
                </a:gridCol>
              </a:tblGrid>
              <a:tr h="0">
                <a:tc>
                  <a:txBody>
                    <a:bodyPr/>
                    <a:lstStyle/>
                    <a:p>
                      <a:r>
                        <a:rPr lang="en-GB" sz="2000" b="1">
                          <a:solidFill>
                            <a:schemeClr val="bg1"/>
                          </a:solidFill>
                          <a:effectLst/>
                        </a:rPr>
                        <a:t>Command</a:t>
                      </a:r>
                    </a:p>
                  </a:txBody>
                  <a:tcPr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1" dirty="0">
                          <a:solidFill>
                            <a:schemeClr val="bg1"/>
                          </a:solidFill>
                          <a:effectLst/>
                        </a:rPr>
                        <a:t>Shortcuts</a:t>
                      </a:r>
                    </a:p>
                  </a:txBody>
                  <a:tcPr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518431413"/>
                  </a:ext>
                </a:extLst>
              </a:tr>
              <a:tr h="0">
                <a:tc>
                  <a:txBody>
                    <a:bodyPr/>
                    <a:lstStyle/>
                    <a:p>
                      <a:r>
                        <a:rPr lang="en-GB" sz="2000" b="0">
                          <a:solidFill>
                            <a:schemeClr val="bg1"/>
                          </a:solidFill>
                          <a:effectLst/>
                        </a:rPr>
                        <a:t>Move focus to visual menu</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0" dirty="0">
                          <a:solidFill>
                            <a:schemeClr val="bg1"/>
                          </a:solidFill>
                          <a:effectLst/>
                        </a:rPr>
                        <a:t>Alt + Shift + F10</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265214398"/>
                  </a:ext>
                </a:extLst>
              </a:tr>
              <a:tr h="0">
                <a:tc>
                  <a:txBody>
                    <a:bodyPr/>
                    <a:lstStyle/>
                    <a:p>
                      <a:r>
                        <a:rPr lang="en-GB" sz="2000" b="0">
                          <a:solidFill>
                            <a:schemeClr val="bg1"/>
                          </a:solidFill>
                          <a:effectLst/>
                        </a:rPr>
                        <a:t>Show as a table</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0">
                          <a:solidFill>
                            <a:schemeClr val="bg1"/>
                          </a:solidFill>
                          <a:effectLst/>
                        </a:rPr>
                        <a:t>Alt + Shift + F11</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619669531"/>
                  </a:ext>
                </a:extLst>
              </a:tr>
              <a:tr h="0">
                <a:tc>
                  <a:txBody>
                    <a:bodyPr/>
                    <a:lstStyle/>
                    <a:p>
                      <a:r>
                        <a:rPr lang="en-GB" sz="2000" b="0">
                          <a:solidFill>
                            <a:schemeClr val="bg1"/>
                          </a:solidFill>
                          <a:effectLst/>
                        </a:rPr>
                        <a:t>Enter a visual or layer</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0">
                          <a:solidFill>
                            <a:schemeClr val="bg1"/>
                          </a:solidFill>
                          <a:effectLst/>
                        </a:rPr>
                        <a:t>Enter</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2999182824"/>
                  </a:ext>
                </a:extLst>
              </a:tr>
              <a:tr h="0">
                <a:tc>
                  <a:txBody>
                    <a:bodyPr/>
                    <a:lstStyle/>
                    <a:p>
                      <a:r>
                        <a:rPr lang="en-GB" sz="2000" b="0">
                          <a:solidFill>
                            <a:schemeClr val="bg1"/>
                          </a:solidFill>
                          <a:effectLst/>
                        </a:rPr>
                        <a:t>Exit a layer or visual</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0" dirty="0">
                          <a:solidFill>
                            <a:schemeClr val="bg1"/>
                          </a:solidFill>
                          <a:effectLst/>
                        </a:rPr>
                        <a:t>Esc</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658625746"/>
                  </a:ext>
                </a:extLst>
              </a:tr>
              <a:tr h="0">
                <a:tc>
                  <a:txBody>
                    <a:bodyPr/>
                    <a:lstStyle/>
                    <a:p>
                      <a:r>
                        <a:rPr lang="en-GB" sz="2000" b="0">
                          <a:solidFill>
                            <a:schemeClr val="bg1"/>
                          </a:solidFill>
                          <a:effectLst/>
                        </a:rPr>
                        <a:t>Select or unselect data point</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0" dirty="0">
                          <a:solidFill>
                            <a:schemeClr val="bg1"/>
                          </a:solidFill>
                          <a:effectLst/>
                        </a:rPr>
                        <a:t>Space</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1205471641"/>
                  </a:ext>
                </a:extLst>
              </a:tr>
              <a:tr h="0">
                <a:tc>
                  <a:txBody>
                    <a:bodyPr/>
                    <a:lstStyle/>
                    <a:p>
                      <a:r>
                        <a:rPr lang="en-GB" sz="2000" b="0" dirty="0">
                          <a:solidFill>
                            <a:schemeClr val="bg1"/>
                          </a:solidFill>
                          <a:effectLst/>
                        </a:rPr>
                        <a:t>Multi-select data points</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0" dirty="0">
                          <a:solidFill>
                            <a:schemeClr val="bg1"/>
                          </a:solidFill>
                          <a:effectLst/>
                        </a:rPr>
                        <a:t>Ctrl + Space</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782969632"/>
                  </a:ext>
                </a:extLst>
              </a:tr>
              <a:tr h="0">
                <a:tc>
                  <a:txBody>
                    <a:bodyPr/>
                    <a:lstStyle/>
                    <a:p>
                      <a:r>
                        <a:rPr lang="en-GB" sz="2000" b="0">
                          <a:solidFill>
                            <a:schemeClr val="bg1"/>
                          </a:solidFill>
                          <a:effectLst/>
                        </a:rPr>
                        <a:t>Show data point details</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0">
                          <a:solidFill>
                            <a:schemeClr val="bg1"/>
                          </a:solidFill>
                          <a:effectLst/>
                        </a:rPr>
                        <a:t>Ctrl + H</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988837004"/>
                  </a:ext>
                </a:extLst>
              </a:tr>
              <a:tr h="0">
                <a:tc>
                  <a:txBody>
                    <a:bodyPr/>
                    <a:lstStyle/>
                    <a:p>
                      <a:r>
                        <a:rPr lang="en-GB" sz="2000" b="0" dirty="0">
                          <a:solidFill>
                            <a:schemeClr val="bg1"/>
                          </a:solidFill>
                          <a:effectLst/>
                        </a:rPr>
                        <a:t>Clear data selection</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0" dirty="0">
                          <a:solidFill>
                            <a:schemeClr val="bg1"/>
                          </a:solidFill>
                          <a:effectLst/>
                        </a:rPr>
                        <a:t>Ctrl + Shift + C</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761527032"/>
                  </a:ext>
                </a:extLst>
              </a:tr>
            </a:tbl>
          </a:graphicData>
        </a:graphic>
      </p:graphicFrame>
      <p:graphicFrame>
        <p:nvGraphicFramePr>
          <p:cNvPr id="9" name="Table 8">
            <a:extLst>
              <a:ext uri="{FF2B5EF4-FFF2-40B4-BE49-F238E27FC236}">
                <a16:creationId xmlns:a16="http://schemas.microsoft.com/office/drawing/2014/main" id="{04883B21-6E6F-47AC-814D-366A88B65FB9}"/>
              </a:ext>
            </a:extLst>
          </p:cNvPr>
          <p:cNvGraphicFramePr>
            <a:graphicFrameLocks noGrp="1"/>
          </p:cNvGraphicFramePr>
          <p:nvPr>
            <p:extLst>
              <p:ext uri="{D42A27DB-BD31-4B8C-83A1-F6EECF244321}">
                <p14:modId xmlns:p14="http://schemas.microsoft.com/office/powerpoint/2010/main" val="1108285334"/>
              </p:ext>
            </p:extLst>
          </p:nvPr>
        </p:nvGraphicFramePr>
        <p:xfrm>
          <a:off x="6457769" y="1531620"/>
          <a:ext cx="5414190" cy="826770"/>
        </p:xfrm>
        <a:graphic>
          <a:graphicData uri="http://schemas.openxmlformats.org/drawingml/2006/table">
            <a:tbl>
              <a:tblPr firstRow="1"/>
              <a:tblGrid>
                <a:gridCol w="2707095">
                  <a:extLst>
                    <a:ext uri="{9D8B030D-6E8A-4147-A177-3AD203B41FA5}">
                      <a16:colId xmlns:a16="http://schemas.microsoft.com/office/drawing/2014/main" val="1972104934"/>
                    </a:ext>
                  </a:extLst>
                </a:gridCol>
                <a:gridCol w="2707095">
                  <a:extLst>
                    <a:ext uri="{9D8B030D-6E8A-4147-A177-3AD203B41FA5}">
                      <a16:colId xmlns:a16="http://schemas.microsoft.com/office/drawing/2014/main" val="3448728044"/>
                    </a:ext>
                  </a:extLst>
                </a:gridCol>
              </a:tblGrid>
              <a:tr h="0">
                <a:tc>
                  <a:txBody>
                    <a:bodyPr/>
                    <a:lstStyle/>
                    <a:p>
                      <a:r>
                        <a:rPr lang="en-GB" sz="2000" b="1" dirty="0">
                          <a:solidFill>
                            <a:schemeClr val="bg1"/>
                          </a:solidFill>
                          <a:effectLst/>
                        </a:rPr>
                        <a:t>Command</a:t>
                      </a:r>
                    </a:p>
                  </a:txBody>
                  <a:tcPr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1" dirty="0">
                          <a:solidFill>
                            <a:schemeClr val="bg1"/>
                          </a:solidFill>
                          <a:effectLst/>
                        </a:rPr>
                        <a:t>Shortcuts</a:t>
                      </a:r>
                    </a:p>
                  </a:txBody>
                  <a:tcPr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489335137"/>
                  </a:ext>
                </a:extLst>
              </a:tr>
              <a:tr h="0">
                <a:tc>
                  <a:txBody>
                    <a:bodyPr/>
                    <a:lstStyle/>
                    <a:p>
                      <a:r>
                        <a:rPr lang="en-GB" sz="2000" b="0" dirty="0">
                          <a:solidFill>
                            <a:schemeClr val="bg1"/>
                          </a:solidFill>
                          <a:effectLst/>
                        </a:rPr>
                        <a:t>Slicer control</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tc>
                  <a:txBody>
                    <a:bodyPr/>
                    <a:lstStyle/>
                    <a:p>
                      <a:r>
                        <a:rPr lang="en-GB" sz="2000" b="0" dirty="0">
                          <a:solidFill>
                            <a:schemeClr val="bg1"/>
                          </a:solidFill>
                          <a:effectLst/>
                        </a:rPr>
                        <a:t>Enter</a:t>
                      </a:r>
                    </a:p>
                  </a:txBody>
                  <a:tcPr marT="57150" marB="5715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tcPr>
                </a:tc>
                <a:extLst>
                  <a:ext uri="{0D108BD9-81ED-4DB2-BD59-A6C34878D82A}">
                    <a16:rowId xmlns:a16="http://schemas.microsoft.com/office/drawing/2014/main" val="3309424837"/>
                  </a:ext>
                </a:extLst>
              </a:tr>
            </a:tbl>
          </a:graphicData>
        </a:graphic>
      </p:graphicFrame>
      <p:pic>
        <p:nvPicPr>
          <p:cNvPr id="12" name="Picture 11" descr="PowerBI dashboard showing a menu that only appears when you use a keyboard.">
            <a:extLst>
              <a:ext uri="{FF2B5EF4-FFF2-40B4-BE49-F238E27FC236}">
                <a16:creationId xmlns:a16="http://schemas.microsoft.com/office/drawing/2014/main" id="{29DFECF1-0C74-464A-8F8A-A9E4AF5EFF49}"/>
              </a:ext>
            </a:extLst>
          </p:cNvPr>
          <p:cNvPicPr>
            <a:picLocks noChangeAspect="1"/>
          </p:cNvPicPr>
          <p:nvPr/>
        </p:nvPicPr>
        <p:blipFill>
          <a:blip r:embed="rId3"/>
          <a:stretch>
            <a:fillRect/>
          </a:stretch>
        </p:blipFill>
        <p:spPr>
          <a:xfrm>
            <a:off x="6457769" y="2691764"/>
            <a:ext cx="5451294" cy="3469005"/>
          </a:xfrm>
          <a:prstGeom prst="rect">
            <a:avLst/>
          </a:prstGeom>
          <a:ln w="38100">
            <a:solidFill>
              <a:schemeClr val="accent5"/>
            </a:solidFill>
          </a:ln>
        </p:spPr>
      </p:pic>
      <p:sp>
        <p:nvSpPr>
          <p:cNvPr id="7" name="Rectangle 6">
            <a:extLst>
              <a:ext uri="{FF2B5EF4-FFF2-40B4-BE49-F238E27FC236}">
                <a16:creationId xmlns:a16="http://schemas.microsoft.com/office/drawing/2014/main" id="{70BDAD2C-4655-44CD-92E1-EC625FF0948E}"/>
              </a:ext>
            </a:extLst>
          </p:cNvPr>
          <p:cNvSpPr/>
          <p:nvPr/>
        </p:nvSpPr>
        <p:spPr>
          <a:xfrm>
            <a:off x="6412878" y="6461287"/>
            <a:ext cx="5257800" cy="318970"/>
          </a:xfrm>
          <a:prstGeom prst="rect">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Source: </a:t>
            </a:r>
            <a:r>
              <a:rPr lang="en-GB" dirty="0">
                <a:hlinkClick r:id="rId4"/>
              </a:rPr>
              <a:t>Design Power BI reports for accessibility</a:t>
            </a:r>
            <a:endParaRPr lang="en-GB" dirty="0"/>
          </a:p>
        </p:txBody>
      </p:sp>
      <p:sp>
        <p:nvSpPr>
          <p:cNvPr id="4" name="Slide Number Placeholder 3">
            <a:extLst>
              <a:ext uri="{FF2B5EF4-FFF2-40B4-BE49-F238E27FC236}">
                <a16:creationId xmlns:a16="http://schemas.microsoft.com/office/drawing/2014/main" id="{8653D160-FBD9-401E-BAB4-3079E731E5B2}"/>
              </a:ext>
            </a:extLst>
          </p:cNvPr>
          <p:cNvSpPr>
            <a:spLocks noGrp="1"/>
          </p:cNvSpPr>
          <p:nvPr>
            <p:ph type="sldNum" sz="quarter" idx="4"/>
          </p:nvPr>
        </p:nvSpPr>
        <p:spPr/>
        <p:txBody>
          <a:bodyPr/>
          <a:lstStyle/>
          <a:p>
            <a:fld id="{51AC9CB8-E4A1-4C80-A0FE-41AB03406E23}" type="slidenum">
              <a:rPr lang="en-GB" smtClean="0"/>
              <a:pPr/>
              <a:t>64</a:t>
            </a:fld>
            <a:endParaRPr lang="en-GB"/>
          </a:p>
        </p:txBody>
      </p:sp>
    </p:spTree>
    <p:extLst>
      <p:ext uri="{BB962C8B-B14F-4D97-AF65-F5344CB8AC3E}">
        <p14:creationId xmlns:p14="http://schemas.microsoft.com/office/powerpoint/2010/main" val="6708136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ED2E9-403D-4B11-9E4B-49CB5E5FB86A}"/>
              </a:ext>
            </a:extLst>
          </p:cNvPr>
          <p:cNvSpPr>
            <a:spLocks noGrp="1"/>
          </p:cNvSpPr>
          <p:nvPr>
            <p:ph type="title"/>
          </p:nvPr>
        </p:nvSpPr>
        <p:spPr/>
        <p:txBody>
          <a:bodyPr/>
          <a:lstStyle/>
          <a:p>
            <a:r>
              <a:rPr lang="en-GB" dirty="0"/>
              <a:t>Where is the mouse?</a:t>
            </a:r>
          </a:p>
        </p:txBody>
      </p:sp>
      <p:pic>
        <p:nvPicPr>
          <p:cNvPr id="6" name="Content Placeholder 5" descr="An example PowerBI report">
            <a:extLst>
              <a:ext uri="{FF2B5EF4-FFF2-40B4-BE49-F238E27FC236}">
                <a16:creationId xmlns:a16="http://schemas.microsoft.com/office/drawing/2014/main" id="{48A25656-9E15-444F-9CD0-FCA32BBD087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2000" cy="6858000"/>
          </a:xfrm>
        </p:spPr>
      </p:pic>
      <p:pic>
        <p:nvPicPr>
          <p:cNvPr id="8" name="Graphic 7" descr="Mouse pointer. It's going to disappear, making it clearer to the audience how inconvenient it is when you cannot see it. This analogy will be used for explaining the importance of focus indicators for keyboard navigation.">
            <a:extLst>
              <a:ext uri="{FF2B5EF4-FFF2-40B4-BE49-F238E27FC236}">
                <a16:creationId xmlns:a16="http://schemas.microsoft.com/office/drawing/2014/main" id="{7BC71812-F4F7-4D6A-9EE8-54B0BAA01B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28476" y="3177540"/>
            <a:ext cx="720090" cy="720090"/>
          </a:xfrm>
          <a:prstGeom prst="rect">
            <a:avLst/>
          </a:prstGeom>
        </p:spPr>
      </p:pic>
      <p:sp>
        <p:nvSpPr>
          <p:cNvPr id="4" name="Slide Number Placeholder 3">
            <a:extLst>
              <a:ext uri="{FF2B5EF4-FFF2-40B4-BE49-F238E27FC236}">
                <a16:creationId xmlns:a16="http://schemas.microsoft.com/office/drawing/2014/main" id="{F0EDF1EA-D0A3-4C99-8601-9C92EB0CF5B6}"/>
              </a:ext>
            </a:extLst>
          </p:cNvPr>
          <p:cNvSpPr>
            <a:spLocks noGrp="1"/>
          </p:cNvSpPr>
          <p:nvPr>
            <p:ph type="sldNum" sz="quarter" idx="4"/>
          </p:nvPr>
        </p:nvSpPr>
        <p:spPr/>
        <p:txBody>
          <a:bodyPr/>
          <a:lstStyle/>
          <a:p>
            <a:fld id="{51AC9CB8-E4A1-4C80-A0FE-41AB03406E23}" type="slidenum">
              <a:rPr lang="en-GB" smtClean="0"/>
              <a:pPr/>
              <a:t>65</a:t>
            </a:fld>
            <a:endParaRPr lang="en-GB"/>
          </a:p>
        </p:txBody>
      </p:sp>
      <p:sp>
        <p:nvSpPr>
          <p:cNvPr id="3" name="Footer Placeholder 2">
            <a:extLst>
              <a:ext uri="{FF2B5EF4-FFF2-40B4-BE49-F238E27FC236}">
                <a16:creationId xmlns:a16="http://schemas.microsoft.com/office/drawing/2014/main" id="{3AFF8F72-3C7C-4726-9C09-25E8446A658E}"/>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78574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0"/>
                                        <p:tgtEl>
                                          <p:spTgt spid="8"/>
                                        </p:tgtEl>
                                      </p:cBhvr>
                                    </p:animEffect>
                                    <p:set>
                                      <p:cBhvr>
                                        <p:cTn id="7" dur="1" fill="hold">
                                          <p:stCondLst>
                                            <p:cond delay="4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focus indicator is black, over a white background">
            <a:extLst>
              <a:ext uri="{FF2B5EF4-FFF2-40B4-BE49-F238E27FC236}">
                <a16:creationId xmlns:a16="http://schemas.microsoft.com/office/drawing/2014/main" id="{06FCBEB1-01EF-4C3D-ABD0-423419836C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513623"/>
            <a:ext cx="2655888" cy="2557463"/>
          </a:xfrm>
          <a:prstGeom prst="rect">
            <a:avLst/>
          </a:prstGeom>
          <a:ln w="38100">
            <a:solidFill>
              <a:schemeClr val="accent5"/>
            </a:solidFill>
          </a:ln>
        </p:spPr>
      </p:pic>
      <p:pic>
        <p:nvPicPr>
          <p:cNvPr id="10" name="Content Placeholder 9" descr="focus indicator is black, over a white background">
            <a:extLst>
              <a:ext uri="{FF2B5EF4-FFF2-40B4-BE49-F238E27FC236}">
                <a16:creationId xmlns:a16="http://schemas.microsoft.com/office/drawing/2014/main" id="{44761DA9-8D1A-43AD-8286-C536C0D09B58}"/>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3029267" y="1513623"/>
            <a:ext cx="3646488" cy="2557463"/>
          </a:xfrm>
          <a:ln w="38100">
            <a:solidFill>
              <a:schemeClr val="accent5"/>
            </a:solidFill>
          </a:ln>
        </p:spPr>
      </p:pic>
      <p:pic>
        <p:nvPicPr>
          <p:cNvPr id="12" name="Picture 11" descr="focus indicator is black, over a dark blue background">
            <a:extLst>
              <a:ext uri="{FF2B5EF4-FFF2-40B4-BE49-F238E27FC236}">
                <a16:creationId xmlns:a16="http://schemas.microsoft.com/office/drawing/2014/main" id="{78A78FB6-9236-4232-830B-36DEEAC7117B}"/>
              </a:ext>
            </a:extLst>
          </p:cNvPr>
          <p:cNvPicPr>
            <a:picLocks noChangeAspect="1"/>
          </p:cNvPicPr>
          <p:nvPr/>
        </p:nvPicPr>
        <p:blipFill rotWithShape="1">
          <a:blip r:embed="rId5">
            <a:extLst>
              <a:ext uri="{28A0092B-C50C-407E-A947-70E740481C1C}">
                <a14:useLocalDpi xmlns:a14="http://schemas.microsoft.com/office/drawing/2010/main" val="0"/>
              </a:ext>
            </a:extLst>
          </a:blip>
          <a:srcRect t="9730"/>
          <a:stretch/>
        </p:blipFill>
        <p:spPr>
          <a:xfrm>
            <a:off x="190500" y="4286250"/>
            <a:ext cx="6499125" cy="1931670"/>
          </a:xfrm>
          <a:prstGeom prst="rect">
            <a:avLst/>
          </a:prstGeom>
          <a:ln w="38100">
            <a:solidFill>
              <a:schemeClr val="accent5"/>
            </a:solidFill>
          </a:ln>
        </p:spPr>
      </p:pic>
      <p:sp>
        <p:nvSpPr>
          <p:cNvPr id="2" name="Title 1">
            <a:extLst>
              <a:ext uri="{FF2B5EF4-FFF2-40B4-BE49-F238E27FC236}">
                <a16:creationId xmlns:a16="http://schemas.microsoft.com/office/drawing/2014/main" id="{6BAA7CAA-0708-4C3D-9F9C-E7F3A91F9D49}"/>
              </a:ext>
            </a:extLst>
          </p:cNvPr>
          <p:cNvSpPr>
            <a:spLocks noGrp="1"/>
          </p:cNvSpPr>
          <p:nvPr>
            <p:ph type="title"/>
          </p:nvPr>
        </p:nvSpPr>
        <p:spPr>
          <a:xfrm>
            <a:off x="190500" y="147952"/>
            <a:ext cx="11772899" cy="1153360"/>
          </a:xfrm>
        </p:spPr>
        <p:txBody>
          <a:bodyPr anchor="ctr">
            <a:normAutofit/>
          </a:bodyPr>
          <a:lstStyle/>
          <a:p>
            <a:r>
              <a:rPr lang="en-GB" dirty="0"/>
              <a:t>Focus indicators</a:t>
            </a:r>
          </a:p>
        </p:txBody>
      </p:sp>
      <p:sp>
        <p:nvSpPr>
          <p:cNvPr id="4" name="Slide Number Placeholder 3">
            <a:extLst>
              <a:ext uri="{FF2B5EF4-FFF2-40B4-BE49-F238E27FC236}">
                <a16:creationId xmlns:a16="http://schemas.microsoft.com/office/drawing/2014/main" id="{855D647C-E9AE-489B-BB86-B04E1A0F25C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66</a:t>
            </a:fld>
            <a:endParaRPr lang="en-GB"/>
          </a:p>
        </p:txBody>
      </p:sp>
      <p:sp>
        <p:nvSpPr>
          <p:cNvPr id="7" name="Rectangle: Rounded Corners 6">
            <a:extLst>
              <a:ext uri="{FF2B5EF4-FFF2-40B4-BE49-F238E27FC236}">
                <a16:creationId xmlns:a16="http://schemas.microsoft.com/office/drawing/2014/main" id="{C008AEFF-1F35-4DE7-924B-45E86170C28C}"/>
              </a:ext>
            </a:extLst>
          </p:cNvPr>
          <p:cNvSpPr/>
          <p:nvPr/>
        </p:nvSpPr>
        <p:spPr>
          <a:xfrm>
            <a:off x="7018020" y="1513623"/>
            <a:ext cx="4964429" cy="4567137"/>
          </a:xfrm>
          <a:prstGeom prst="roundRect">
            <a:avLst>
              <a:gd name="adj" fmla="val 10000"/>
            </a:avLst>
          </a:prstGeom>
          <a:solidFill>
            <a:srgbClr val="00131D"/>
          </a:solidFill>
          <a:ln w="38100">
            <a:solidFill>
              <a:schemeClr val="accent4"/>
            </a:solidFill>
          </a:ln>
        </p:spPr>
        <p:style>
          <a:lnRef idx="0">
            <a:scrgbClr r="0" g="0" b="0"/>
          </a:lnRef>
          <a:fillRef idx="1">
            <a:scrgbClr r="0" g="0" b="0"/>
          </a:fillRef>
          <a:effectRef idx="0">
            <a:schemeClr val="accent3">
              <a:hueOff val="0"/>
              <a:satOff val="0"/>
              <a:lumOff val="0"/>
              <a:alphaOff val="0"/>
            </a:schemeClr>
          </a:effectRef>
          <a:fontRef idx="minor"/>
        </p:style>
        <p:txBody>
          <a:bodyPr anchor="ctr"/>
          <a:lstStyle/>
          <a:p>
            <a:r>
              <a:rPr lang="en-GB" sz="2800" dirty="0">
                <a:solidFill>
                  <a:schemeClr val="accent5"/>
                </a:solidFill>
              </a:rPr>
              <a:t>The focus indicator is black.</a:t>
            </a:r>
          </a:p>
          <a:p>
            <a:endParaRPr lang="en-GB" sz="2800" dirty="0">
              <a:solidFill>
                <a:schemeClr val="accent5"/>
              </a:solidFill>
            </a:endParaRPr>
          </a:p>
          <a:p>
            <a:endParaRPr lang="en-GB" sz="2800" dirty="0">
              <a:solidFill>
                <a:schemeClr val="accent5"/>
              </a:solidFill>
            </a:endParaRPr>
          </a:p>
          <a:p>
            <a:r>
              <a:rPr lang="en-GB" sz="2800" dirty="0">
                <a:solidFill>
                  <a:schemeClr val="accent5"/>
                </a:solidFill>
              </a:rPr>
              <a:t>So try to aim for background colours that contrast well with black?</a:t>
            </a:r>
          </a:p>
        </p:txBody>
      </p:sp>
      <p:sp>
        <p:nvSpPr>
          <p:cNvPr id="3" name="Footer Placeholder 2">
            <a:extLst>
              <a:ext uri="{FF2B5EF4-FFF2-40B4-BE49-F238E27FC236}">
                <a16:creationId xmlns:a16="http://schemas.microsoft.com/office/drawing/2014/main" id="{9E4D7FFE-05AB-456F-8AEB-481E316876DE}"/>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82919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171E6-75A2-4D2A-A242-CA4D2B8A7172}"/>
              </a:ext>
            </a:extLst>
          </p:cNvPr>
          <p:cNvSpPr>
            <a:spLocks noGrp="1"/>
          </p:cNvSpPr>
          <p:nvPr>
            <p:ph type="title"/>
          </p:nvPr>
        </p:nvSpPr>
        <p:spPr/>
        <p:txBody>
          <a:bodyPr/>
          <a:lstStyle/>
          <a:p>
            <a:r>
              <a:rPr lang="en-GB" dirty="0"/>
              <a:t>Focus order</a:t>
            </a:r>
          </a:p>
        </p:txBody>
      </p:sp>
      <p:pic>
        <p:nvPicPr>
          <p:cNvPr id="6" name="FOCUS-DEMO" descr="This video shows that the focus order is not in a logical sequence.">
            <a:hlinkClick r:id="" action="ppaction://media"/>
            <a:extLst>
              <a:ext uri="{FF2B5EF4-FFF2-40B4-BE49-F238E27FC236}">
                <a16:creationId xmlns:a16="http://schemas.microsoft.com/office/drawing/2014/main" id="{1950A4DB-EDCF-442D-ACF3-5C9BE5AE4BA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0500" y="152887"/>
            <a:ext cx="10819265" cy="6281572"/>
          </a:xfrm>
          <a:ln w="38100">
            <a:solidFill>
              <a:schemeClr val="accent5"/>
            </a:solidFill>
          </a:ln>
        </p:spPr>
      </p:pic>
      <p:sp>
        <p:nvSpPr>
          <p:cNvPr id="4" name="Slide Number Placeholder 3">
            <a:extLst>
              <a:ext uri="{FF2B5EF4-FFF2-40B4-BE49-F238E27FC236}">
                <a16:creationId xmlns:a16="http://schemas.microsoft.com/office/drawing/2014/main" id="{51B3B166-872F-4A93-9135-3FE02B506DEE}"/>
              </a:ext>
            </a:extLst>
          </p:cNvPr>
          <p:cNvSpPr>
            <a:spLocks noGrp="1"/>
          </p:cNvSpPr>
          <p:nvPr>
            <p:ph type="sldNum" sz="quarter" idx="4"/>
          </p:nvPr>
        </p:nvSpPr>
        <p:spPr/>
        <p:txBody>
          <a:bodyPr/>
          <a:lstStyle/>
          <a:p>
            <a:fld id="{51AC9CB8-E4A1-4C80-A0FE-41AB03406E23}" type="slidenum">
              <a:rPr lang="en-GB" smtClean="0"/>
              <a:pPr/>
              <a:t>67</a:t>
            </a:fld>
            <a:endParaRPr lang="en-GB"/>
          </a:p>
        </p:txBody>
      </p:sp>
      <p:sp>
        <p:nvSpPr>
          <p:cNvPr id="3" name="Footer Placeholder 2">
            <a:extLst>
              <a:ext uri="{FF2B5EF4-FFF2-40B4-BE49-F238E27FC236}">
                <a16:creationId xmlns:a16="http://schemas.microsoft.com/office/drawing/2014/main" id="{E84FCB90-C6EA-4816-A3C9-22174E64FC8B}"/>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723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04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6A602-C6CD-481C-8F5E-BCAAB8B9AF3C}"/>
              </a:ext>
            </a:extLst>
          </p:cNvPr>
          <p:cNvSpPr>
            <a:spLocks noGrp="1"/>
          </p:cNvSpPr>
          <p:nvPr>
            <p:ph type="title"/>
          </p:nvPr>
        </p:nvSpPr>
        <p:spPr/>
        <p:txBody>
          <a:bodyPr/>
          <a:lstStyle/>
          <a:p>
            <a:r>
              <a:rPr lang="en-GB" dirty="0"/>
              <a:t>Setting tab order for reports</a:t>
            </a:r>
          </a:p>
        </p:txBody>
      </p:sp>
      <p:pic>
        <p:nvPicPr>
          <p:cNvPr id="2050" name="Picture 2" descr="View menu to show Selection pane">
            <a:extLst>
              <a:ext uri="{FF2B5EF4-FFF2-40B4-BE49-F238E27FC236}">
                <a16:creationId xmlns:a16="http://schemas.microsoft.com/office/drawing/2014/main" id="{70005533-85BB-411A-B1F9-64924D7F23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1" y="1650465"/>
            <a:ext cx="8952381" cy="1190476"/>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pic>
        <p:nvPicPr>
          <p:cNvPr id="2052" name="Picture 4" descr="Tab order in the Selection pane">
            <a:extLst>
              <a:ext uri="{FF2B5EF4-FFF2-40B4-BE49-F238E27FC236}">
                <a16:creationId xmlns:a16="http://schemas.microsoft.com/office/drawing/2014/main" id="{81E08B37-3FF2-40E8-A996-DE4969446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6399" y="724632"/>
            <a:ext cx="2667000" cy="549592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4988D36-CA17-4BF3-B615-4E0026BEFBE1}"/>
              </a:ext>
            </a:extLst>
          </p:cNvPr>
          <p:cNvSpPr/>
          <p:nvPr/>
        </p:nvSpPr>
        <p:spPr>
          <a:xfrm>
            <a:off x="91440" y="6391078"/>
            <a:ext cx="5257800" cy="318970"/>
          </a:xfrm>
          <a:prstGeom prst="rect">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Source: </a:t>
            </a:r>
            <a:r>
              <a:rPr lang="en-GB" dirty="0">
                <a:hlinkClick r:id="rId5"/>
              </a:rPr>
              <a:t>Design Power BI reports for accessibility</a:t>
            </a:r>
            <a:endParaRPr lang="en-GB" dirty="0"/>
          </a:p>
        </p:txBody>
      </p:sp>
      <p:sp>
        <p:nvSpPr>
          <p:cNvPr id="4" name="Slide Number Placeholder 3">
            <a:extLst>
              <a:ext uri="{FF2B5EF4-FFF2-40B4-BE49-F238E27FC236}">
                <a16:creationId xmlns:a16="http://schemas.microsoft.com/office/drawing/2014/main" id="{79D0974D-EFC2-4D46-A4AD-3F25D6911F5F}"/>
              </a:ext>
            </a:extLst>
          </p:cNvPr>
          <p:cNvSpPr>
            <a:spLocks noGrp="1"/>
          </p:cNvSpPr>
          <p:nvPr>
            <p:ph type="sldNum" sz="quarter" idx="4"/>
          </p:nvPr>
        </p:nvSpPr>
        <p:spPr/>
        <p:txBody>
          <a:bodyPr/>
          <a:lstStyle/>
          <a:p>
            <a:fld id="{51AC9CB8-E4A1-4C80-A0FE-41AB03406E23}" type="slidenum">
              <a:rPr lang="en-GB" smtClean="0"/>
              <a:pPr/>
              <a:t>68</a:t>
            </a:fld>
            <a:endParaRPr lang="en-GB"/>
          </a:p>
        </p:txBody>
      </p:sp>
      <p:sp>
        <p:nvSpPr>
          <p:cNvPr id="3" name="Footer Placeholder 2">
            <a:extLst>
              <a:ext uri="{FF2B5EF4-FFF2-40B4-BE49-F238E27FC236}">
                <a16:creationId xmlns:a16="http://schemas.microsoft.com/office/drawing/2014/main" id="{2F7FB771-F702-4BA2-9E26-873AD912C695}"/>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469309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E5CF-44A4-4F07-AA43-1842335C244F}"/>
              </a:ext>
            </a:extLst>
          </p:cNvPr>
          <p:cNvSpPr>
            <a:spLocks noGrp="1"/>
          </p:cNvSpPr>
          <p:nvPr>
            <p:ph type="title"/>
          </p:nvPr>
        </p:nvSpPr>
        <p:spPr>
          <a:xfrm>
            <a:off x="190500" y="147952"/>
            <a:ext cx="11772899" cy="1153360"/>
          </a:xfrm>
        </p:spPr>
        <p:txBody>
          <a:bodyPr anchor="ctr">
            <a:normAutofit/>
          </a:bodyPr>
          <a:lstStyle/>
          <a:p>
            <a:r>
              <a:rPr lang="en-GB" dirty="0"/>
              <a:t>Agenda </a:t>
            </a:r>
            <a:r>
              <a:rPr lang="en-GB" dirty="0">
                <a:solidFill>
                  <a:schemeClr val="tx1"/>
                </a:solidFill>
              </a:rPr>
              <a:t>4</a:t>
            </a:r>
          </a:p>
        </p:txBody>
      </p:sp>
      <p:sp>
        <p:nvSpPr>
          <p:cNvPr id="4" name="Slide Number Placeholder 3">
            <a:extLst>
              <a:ext uri="{FF2B5EF4-FFF2-40B4-BE49-F238E27FC236}">
                <a16:creationId xmlns:a16="http://schemas.microsoft.com/office/drawing/2014/main" id="{04FECE82-B44E-43A5-8C4E-CEA5CAA1E8C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69</a:t>
            </a:fld>
            <a:endParaRPr lang="en-GB"/>
          </a:p>
        </p:txBody>
      </p:sp>
      <p:sp>
        <p:nvSpPr>
          <p:cNvPr id="15" name="Freeform: Shape 14">
            <a:extLst>
              <a:ext uri="{FF2B5EF4-FFF2-40B4-BE49-F238E27FC236}">
                <a16:creationId xmlns:a16="http://schemas.microsoft.com/office/drawing/2014/main" id="{B06D6692-981B-4037-B494-2C427270138C}"/>
              </a:ext>
            </a:extLst>
          </p:cNvPr>
          <p:cNvSpPr/>
          <p:nvPr/>
        </p:nvSpPr>
        <p:spPr>
          <a:xfrm>
            <a:off x="6273800" y="28811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3"/>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Links</a:t>
            </a:r>
            <a:endParaRPr lang="en-US" sz="2100" kern="1200" dirty="0"/>
          </a:p>
        </p:txBody>
      </p:sp>
      <p:sp>
        <p:nvSpPr>
          <p:cNvPr id="16" name="Freeform: Shape 15">
            <a:extLst>
              <a:ext uri="{FF2B5EF4-FFF2-40B4-BE49-F238E27FC236}">
                <a16:creationId xmlns:a16="http://schemas.microsoft.com/office/drawing/2014/main" id="{EFB813C6-0F76-41DA-969A-23284915BDC6}"/>
              </a:ext>
            </a:extLst>
          </p:cNvPr>
          <p:cNvSpPr/>
          <p:nvPr/>
        </p:nvSpPr>
        <p:spPr>
          <a:xfrm>
            <a:off x="6273800" y="35507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3"/>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Titles, labels and abbreviations</a:t>
            </a:r>
            <a:endParaRPr lang="en-US" sz="2100" kern="1200" dirty="0"/>
          </a:p>
        </p:txBody>
      </p:sp>
      <p:sp>
        <p:nvSpPr>
          <p:cNvPr id="3" name="Footer Placeholder 2">
            <a:extLst>
              <a:ext uri="{FF2B5EF4-FFF2-40B4-BE49-F238E27FC236}">
                <a16:creationId xmlns:a16="http://schemas.microsoft.com/office/drawing/2014/main" id="{7274300E-567C-4F87-A689-BFE5E66E749A}"/>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56634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238EA-9540-4EEA-B1FA-E304CD211D2D}"/>
              </a:ext>
            </a:extLst>
          </p:cNvPr>
          <p:cNvSpPr>
            <a:spLocks noGrp="1"/>
          </p:cNvSpPr>
          <p:nvPr>
            <p:ph type="title"/>
          </p:nvPr>
        </p:nvSpPr>
        <p:spPr/>
        <p:txBody>
          <a:bodyPr/>
          <a:lstStyle/>
          <a:p>
            <a:r>
              <a:rPr lang="en-GB" dirty="0">
                <a:solidFill>
                  <a:schemeClr val="tx1"/>
                </a:solidFill>
              </a:rPr>
              <a:t>Intro 4</a:t>
            </a:r>
          </a:p>
        </p:txBody>
      </p:sp>
      <p:sp>
        <p:nvSpPr>
          <p:cNvPr id="3" name="Content Placeholder 2">
            <a:extLst>
              <a:ext uri="{FF2B5EF4-FFF2-40B4-BE49-F238E27FC236}">
                <a16:creationId xmlns:a16="http://schemas.microsoft.com/office/drawing/2014/main" id="{52D828FB-9870-4028-971E-330D21DE58C8}"/>
              </a:ext>
            </a:extLst>
          </p:cNvPr>
          <p:cNvSpPr>
            <a:spLocks noGrp="1"/>
          </p:cNvSpPr>
          <p:nvPr>
            <p:ph idx="1"/>
          </p:nvPr>
        </p:nvSpPr>
        <p:spPr/>
        <p:txBody>
          <a:bodyPr>
            <a:normAutofit/>
          </a:bodyPr>
          <a:lstStyle/>
          <a:p>
            <a:pPr marL="0" indent="0">
              <a:lnSpc>
                <a:spcPct val="150000"/>
              </a:lnSpc>
              <a:buNone/>
            </a:pPr>
            <a:r>
              <a:rPr lang="en-GB" sz="4800" dirty="0"/>
              <a:t>No-one is disabled until someone designs something that does not consider their needs.</a:t>
            </a:r>
          </a:p>
        </p:txBody>
      </p:sp>
      <p:sp>
        <p:nvSpPr>
          <p:cNvPr id="6" name="TextBox 5">
            <a:extLst>
              <a:ext uri="{FF2B5EF4-FFF2-40B4-BE49-F238E27FC236}">
                <a16:creationId xmlns:a16="http://schemas.microsoft.com/office/drawing/2014/main" id="{E24169F4-CE40-4436-876A-3DD3F719A5A2}"/>
              </a:ext>
            </a:extLst>
          </p:cNvPr>
          <p:cNvSpPr txBox="1"/>
          <p:nvPr/>
        </p:nvSpPr>
        <p:spPr>
          <a:xfrm>
            <a:off x="6584328" y="5413887"/>
            <a:ext cx="5086350" cy="646331"/>
          </a:xfrm>
          <a:prstGeom prst="rect">
            <a:avLst/>
          </a:prstGeom>
          <a:noFill/>
        </p:spPr>
        <p:txBody>
          <a:bodyPr wrap="square" rtlCol="0">
            <a:spAutoFit/>
          </a:bodyPr>
          <a:lstStyle/>
          <a:p>
            <a:pPr algn="r"/>
            <a:r>
              <a:rPr lang="en-GB" sz="3600" dirty="0">
                <a:solidFill>
                  <a:schemeClr val="bg2"/>
                </a:solidFill>
              </a:rPr>
              <a:t>Gareth Ford Williams</a:t>
            </a:r>
          </a:p>
        </p:txBody>
      </p:sp>
      <p:sp>
        <p:nvSpPr>
          <p:cNvPr id="4" name="Slide Number Placeholder 3">
            <a:extLst>
              <a:ext uri="{FF2B5EF4-FFF2-40B4-BE49-F238E27FC236}">
                <a16:creationId xmlns:a16="http://schemas.microsoft.com/office/drawing/2014/main" id="{523BF2FC-C628-4EC9-BE1F-0A559E26C6C0}"/>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5" name="Footer Placeholder 4">
            <a:extLst>
              <a:ext uri="{FF2B5EF4-FFF2-40B4-BE49-F238E27FC236}">
                <a16:creationId xmlns:a16="http://schemas.microsoft.com/office/drawing/2014/main" id="{E94F1E47-EB78-45B0-AD3A-9E32577E8461}"/>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7636050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A2AD7-8F60-4F55-96A0-9BE8B1BC6F45}"/>
              </a:ext>
            </a:extLst>
          </p:cNvPr>
          <p:cNvSpPr>
            <a:spLocks noGrp="1"/>
          </p:cNvSpPr>
          <p:nvPr>
            <p:ph type="title"/>
          </p:nvPr>
        </p:nvSpPr>
        <p:spPr/>
        <p:txBody>
          <a:bodyPr>
            <a:normAutofit/>
          </a:bodyPr>
          <a:lstStyle/>
          <a:p>
            <a:r>
              <a:rPr lang="en-GB" dirty="0"/>
              <a:t>It is clear where a link will take you.</a:t>
            </a:r>
          </a:p>
        </p:txBody>
      </p:sp>
      <p:pic>
        <p:nvPicPr>
          <p:cNvPr id="6" name="Content Placeholder 5" descr="Young girl hitting a pinata with candy flying">
            <a:extLst>
              <a:ext uri="{FF2B5EF4-FFF2-40B4-BE49-F238E27FC236}">
                <a16:creationId xmlns:a16="http://schemas.microsoft.com/office/drawing/2014/main" id="{B7F39D3F-DB1A-43DE-819E-3308C9B67F3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643" b="35152"/>
          <a:stretch/>
        </p:blipFill>
        <p:spPr>
          <a:xfrm>
            <a:off x="190500" y="1433195"/>
            <a:ext cx="11772899" cy="4700906"/>
          </a:xfrm>
          <a:ln w="38100">
            <a:solidFill>
              <a:schemeClr val="accent5"/>
            </a:solidFill>
          </a:ln>
        </p:spPr>
      </p:pic>
      <p:sp>
        <p:nvSpPr>
          <p:cNvPr id="4" name="Slide Number Placeholder 3">
            <a:extLst>
              <a:ext uri="{FF2B5EF4-FFF2-40B4-BE49-F238E27FC236}">
                <a16:creationId xmlns:a16="http://schemas.microsoft.com/office/drawing/2014/main" id="{F82A5DDA-86C7-4500-8E6E-DCCE09CE4274}"/>
              </a:ext>
            </a:extLst>
          </p:cNvPr>
          <p:cNvSpPr>
            <a:spLocks noGrp="1"/>
          </p:cNvSpPr>
          <p:nvPr>
            <p:ph type="sldNum" sz="quarter" idx="4"/>
          </p:nvPr>
        </p:nvSpPr>
        <p:spPr/>
        <p:txBody>
          <a:bodyPr/>
          <a:lstStyle/>
          <a:p>
            <a:fld id="{51AC9CB8-E4A1-4C80-A0FE-41AB03406E23}" type="slidenum">
              <a:rPr lang="en-GB" smtClean="0"/>
              <a:pPr/>
              <a:t>70</a:t>
            </a:fld>
            <a:endParaRPr lang="en-GB"/>
          </a:p>
        </p:txBody>
      </p:sp>
      <p:sp>
        <p:nvSpPr>
          <p:cNvPr id="3" name="Footer Placeholder 2">
            <a:extLst>
              <a:ext uri="{FF2B5EF4-FFF2-40B4-BE49-F238E27FC236}">
                <a16:creationId xmlns:a16="http://schemas.microsoft.com/office/drawing/2014/main" id="{0B7F55E6-130C-4FE5-94C9-167AAEF8965D}"/>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1226359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0288B-8B2D-49B9-A72B-404C16ED916B}"/>
              </a:ext>
            </a:extLst>
          </p:cNvPr>
          <p:cNvSpPr>
            <a:spLocks noGrp="1"/>
          </p:cNvSpPr>
          <p:nvPr>
            <p:ph type="title"/>
          </p:nvPr>
        </p:nvSpPr>
        <p:spPr/>
        <p:txBody>
          <a:bodyPr/>
          <a:lstStyle/>
          <a:p>
            <a:r>
              <a:rPr lang="en-GB" dirty="0"/>
              <a:t>Link Text </a:t>
            </a:r>
            <a:r>
              <a:rPr lang="en-GB" dirty="0">
                <a:solidFill>
                  <a:schemeClr val="tx1"/>
                </a:solidFill>
              </a:rPr>
              <a:t>0</a:t>
            </a:r>
          </a:p>
        </p:txBody>
      </p:sp>
      <p:sp>
        <p:nvSpPr>
          <p:cNvPr id="3" name="Content Placeholder 2">
            <a:extLst>
              <a:ext uri="{FF2B5EF4-FFF2-40B4-BE49-F238E27FC236}">
                <a16:creationId xmlns:a16="http://schemas.microsoft.com/office/drawing/2014/main" id="{42DA8F1E-B71B-4145-9703-9B1801D456D2}"/>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D60AA932-3F61-4A38-BC78-1A860432AE09}"/>
              </a:ext>
            </a:extLst>
          </p:cNvPr>
          <p:cNvSpPr>
            <a:spLocks noGrp="1"/>
          </p:cNvSpPr>
          <p:nvPr>
            <p:ph type="sldNum" sz="quarter" idx="4"/>
          </p:nvPr>
        </p:nvSpPr>
        <p:spPr/>
        <p:txBody>
          <a:bodyPr/>
          <a:lstStyle/>
          <a:p>
            <a:fld id="{51AC9CB8-E4A1-4C80-A0FE-41AB03406E23}" type="slidenum">
              <a:rPr lang="en-GB" smtClean="0"/>
              <a:pPr/>
              <a:t>71</a:t>
            </a:fld>
            <a:endParaRPr lang="en-GB"/>
          </a:p>
        </p:txBody>
      </p:sp>
      <p:sp>
        <p:nvSpPr>
          <p:cNvPr id="5" name="Footer Placeholder 4">
            <a:extLst>
              <a:ext uri="{FF2B5EF4-FFF2-40B4-BE49-F238E27FC236}">
                <a16:creationId xmlns:a16="http://schemas.microsoft.com/office/drawing/2014/main" id="{BF0FCEDE-0389-418F-96BF-46A4FF8E9DB6}"/>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535173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83BDB-4586-469F-9129-66BC015AE5AE}"/>
              </a:ext>
            </a:extLst>
          </p:cNvPr>
          <p:cNvSpPr>
            <a:spLocks noGrp="1"/>
          </p:cNvSpPr>
          <p:nvPr>
            <p:ph type="title"/>
          </p:nvPr>
        </p:nvSpPr>
        <p:spPr/>
        <p:txBody>
          <a:bodyPr/>
          <a:lstStyle/>
          <a:p>
            <a:r>
              <a:rPr lang="en-GB" dirty="0"/>
              <a:t>Link text	</a:t>
            </a:r>
          </a:p>
        </p:txBody>
      </p:sp>
      <p:sp>
        <p:nvSpPr>
          <p:cNvPr id="3" name="Content Placeholder 2">
            <a:extLst>
              <a:ext uri="{FF2B5EF4-FFF2-40B4-BE49-F238E27FC236}">
                <a16:creationId xmlns:a16="http://schemas.microsoft.com/office/drawing/2014/main" id="{8DB0750F-C884-486E-B677-2B327A9B4937}"/>
              </a:ext>
            </a:extLst>
          </p:cNvPr>
          <p:cNvSpPr>
            <a:spLocks noGrp="1"/>
          </p:cNvSpPr>
          <p:nvPr>
            <p:ph idx="1"/>
          </p:nvPr>
        </p:nvSpPr>
        <p:spPr/>
        <p:txBody>
          <a:bodyPr>
            <a:normAutofit fontScale="92500"/>
          </a:bodyPr>
          <a:lstStyle/>
          <a:p>
            <a:pPr marL="0" indent="0" algn="l">
              <a:buNone/>
            </a:pPr>
            <a:r>
              <a:rPr lang="en-GB" b="0" i="0" dirty="0">
                <a:solidFill>
                  <a:schemeClr val="tx1"/>
                </a:solidFill>
                <a:effectLst/>
                <a:latin typeface="-apple-system"/>
              </a:rPr>
              <a:t>The University is a corporation formed by Royal Charter and holds charitable status to learn more click here. Our aims, powers and the governance framework within which we operate are set out in our Charter, Statutes and Ordinances</a:t>
            </a:r>
            <a:r>
              <a:rPr lang="en-GB" b="0" i="0" dirty="0">
                <a:solidFill>
                  <a:srgbClr val="00131D"/>
                </a:solidFill>
                <a:effectLst/>
                <a:latin typeface="-apple-system"/>
              </a:rPr>
              <a:t>. </a:t>
            </a:r>
            <a:r>
              <a:rPr lang="en-GB" b="0" i="0" dirty="0">
                <a:effectLst/>
                <a:latin typeface="-apple-system"/>
                <a:hlinkClick r:id="rId3"/>
              </a:rPr>
              <a:t>Click here</a:t>
            </a:r>
            <a:r>
              <a:rPr lang="en-GB" b="0" i="0" dirty="0">
                <a:effectLst/>
                <a:latin typeface="-apple-system"/>
              </a:rPr>
              <a:t> </a:t>
            </a:r>
            <a:r>
              <a:rPr lang="en-GB" b="0" i="0" dirty="0">
                <a:solidFill>
                  <a:schemeClr val="tx1"/>
                </a:solidFill>
                <a:effectLst/>
                <a:latin typeface="-apple-system"/>
              </a:rPr>
              <a:t>to read them.</a:t>
            </a:r>
          </a:p>
          <a:p>
            <a:pPr marL="0" indent="0" algn="l">
              <a:buNone/>
            </a:pPr>
            <a:r>
              <a:rPr lang="en-GB" b="0" i="0" dirty="0">
                <a:solidFill>
                  <a:schemeClr val="tx1"/>
                </a:solidFill>
                <a:effectLst/>
                <a:latin typeface="-apple-system"/>
              </a:rPr>
              <a:t>Governance of the University is overseen by the Council and the Senate.</a:t>
            </a:r>
            <a:r>
              <a:rPr lang="en-GB" b="0" i="0" dirty="0">
                <a:solidFill>
                  <a:srgbClr val="00131D"/>
                </a:solidFill>
                <a:effectLst/>
                <a:latin typeface="-apple-system"/>
              </a:rPr>
              <a:t> </a:t>
            </a:r>
            <a:r>
              <a:rPr lang="en-GB" b="0" i="0" dirty="0">
                <a:effectLst/>
                <a:latin typeface="-apple-system"/>
                <a:hlinkClick r:id="rId4"/>
              </a:rPr>
              <a:t>Click here</a:t>
            </a:r>
            <a:r>
              <a:rPr lang="en-GB" b="0" i="0" dirty="0">
                <a:effectLst/>
                <a:latin typeface="-apple-system"/>
              </a:rPr>
              <a:t>. </a:t>
            </a:r>
            <a:r>
              <a:rPr lang="en-GB" b="0" i="0" dirty="0">
                <a:solidFill>
                  <a:schemeClr val="tx1"/>
                </a:solidFill>
                <a:effectLst/>
                <a:latin typeface="-apple-system"/>
              </a:rPr>
              <a:t>These bodies are responsible for approving our mission and strategy, monitoring our performance, scrutinising our finances and directing our academic functions. </a:t>
            </a:r>
            <a:r>
              <a:rPr lang="en-GB" dirty="0">
                <a:latin typeface="-apple-system"/>
                <a:hlinkClick r:id="rId5"/>
              </a:rPr>
              <a:t>Read more</a:t>
            </a:r>
            <a:r>
              <a:rPr lang="en-GB" dirty="0">
                <a:latin typeface="-apple-system"/>
              </a:rPr>
              <a:t>.</a:t>
            </a:r>
            <a:endParaRPr lang="en-GB" b="0" i="0" dirty="0">
              <a:effectLst/>
              <a:latin typeface="-apple-system"/>
            </a:endParaRPr>
          </a:p>
          <a:p>
            <a:endParaRPr lang="en-GB" dirty="0"/>
          </a:p>
        </p:txBody>
      </p:sp>
      <p:sp>
        <p:nvSpPr>
          <p:cNvPr id="4" name="Slide Number Placeholder 3">
            <a:extLst>
              <a:ext uri="{FF2B5EF4-FFF2-40B4-BE49-F238E27FC236}">
                <a16:creationId xmlns:a16="http://schemas.microsoft.com/office/drawing/2014/main" id="{9CF1C076-C407-4B48-BC0D-CDE3B1A96D9B}"/>
              </a:ext>
            </a:extLst>
          </p:cNvPr>
          <p:cNvSpPr>
            <a:spLocks noGrp="1"/>
          </p:cNvSpPr>
          <p:nvPr>
            <p:ph type="sldNum" sz="quarter" idx="4"/>
          </p:nvPr>
        </p:nvSpPr>
        <p:spPr/>
        <p:txBody>
          <a:bodyPr/>
          <a:lstStyle/>
          <a:p>
            <a:fld id="{51AC9CB8-E4A1-4C80-A0FE-41AB03406E23}" type="slidenum">
              <a:rPr lang="en-GB" smtClean="0"/>
              <a:pPr/>
              <a:t>72</a:t>
            </a:fld>
            <a:endParaRPr lang="en-GB"/>
          </a:p>
        </p:txBody>
      </p:sp>
      <p:sp>
        <p:nvSpPr>
          <p:cNvPr id="5" name="Footer Placeholder 4">
            <a:extLst>
              <a:ext uri="{FF2B5EF4-FFF2-40B4-BE49-F238E27FC236}">
                <a16:creationId xmlns:a16="http://schemas.microsoft.com/office/drawing/2014/main" id="{08FD5B39-CD15-4C1C-8841-A0BF5C3AFA4E}"/>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594393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67E79-46FB-46BE-AC26-713FB7234BA3}"/>
              </a:ext>
            </a:extLst>
          </p:cNvPr>
          <p:cNvSpPr>
            <a:spLocks noGrp="1"/>
          </p:cNvSpPr>
          <p:nvPr>
            <p:ph type="title"/>
          </p:nvPr>
        </p:nvSpPr>
        <p:spPr/>
        <p:txBody>
          <a:bodyPr/>
          <a:lstStyle/>
          <a:p>
            <a:r>
              <a:rPr lang="en-GB" dirty="0"/>
              <a:t>Link text </a:t>
            </a:r>
            <a:r>
              <a:rPr lang="en-GB" dirty="0">
                <a:solidFill>
                  <a:schemeClr val="tx1"/>
                </a:solidFill>
              </a:rPr>
              <a:t>2	 </a:t>
            </a:r>
          </a:p>
        </p:txBody>
      </p:sp>
      <p:sp>
        <p:nvSpPr>
          <p:cNvPr id="3" name="Content Placeholder 2">
            <a:extLst>
              <a:ext uri="{FF2B5EF4-FFF2-40B4-BE49-F238E27FC236}">
                <a16:creationId xmlns:a16="http://schemas.microsoft.com/office/drawing/2014/main" id="{B1E74967-1D11-4200-A52B-CD45D2AE99B2}"/>
              </a:ext>
            </a:extLst>
          </p:cNvPr>
          <p:cNvSpPr>
            <a:spLocks noGrp="1"/>
          </p:cNvSpPr>
          <p:nvPr>
            <p:ph idx="1"/>
          </p:nvPr>
        </p:nvSpPr>
        <p:spPr/>
        <p:txBody>
          <a:bodyPr>
            <a:normAutofit fontScale="92500"/>
          </a:bodyPr>
          <a:lstStyle/>
          <a:p>
            <a:pPr marL="0" indent="0" algn="l">
              <a:buNone/>
            </a:pPr>
            <a:r>
              <a:rPr lang="en-GB" b="0" i="0" dirty="0">
                <a:effectLst/>
                <a:latin typeface="-apple-system"/>
              </a:rPr>
              <a:t>The University is a corporation formed by Royal Charter and holds charitable status to learn more click here. Our aims, powers and the governance framework within which we operate are set out in our Charter, Statutes and Ordinances. </a:t>
            </a:r>
            <a:r>
              <a:rPr lang="en-GB" b="0" i="0" dirty="0">
                <a:effectLst/>
                <a:latin typeface="-apple-system"/>
                <a:hlinkClick r:id="rId3"/>
              </a:rPr>
              <a:t>Click here</a:t>
            </a:r>
            <a:r>
              <a:rPr lang="en-GB" b="0" i="0" dirty="0">
                <a:effectLst/>
                <a:latin typeface="-apple-system"/>
              </a:rPr>
              <a:t> to read them.</a:t>
            </a:r>
          </a:p>
          <a:p>
            <a:pPr marL="0" indent="0" algn="l">
              <a:buNone/>
            </a:pPr>
            <a:r>
              <a:rPr lang="en-GB" b="0" i="0" dirty="0">
                <a:effectLst/>
                <a:latin typeface="-apple-system"/>
              </a:rPr>
              <a:t>Governance of the University is overseen by the Council and the Senate. </a:t>
            </a:r>
            <a:r>
              <a:rPr lang="en-GB" b="0" i="0" dirty="0">
                <a:effectLst/>
                <a:latin typeface="-apple-system"/>
                <a:hlinkClick r:id="rId4"/>
              </a:rPr>
              <a:t>Click here</a:t>
            </a:r>
            <a:r>
              <a:rPr lang="en-GB" b="0" i="0" dirty="0">
                <a:effectLst/>
                <a:latin typeface="-apple-system"/>
              </a:rPr>
              <a:t>. These bodies are responsible for approving our mission and strategy, monitoring our performance, scrutinising our finances and directing our academic functions. </a:t>
            </a:r>
            <a:r>
              <a:rPr lang="en-GB" dirty="0">
                <a:latin typeface="-apple-system"/>
                <a:hlinkClick r:id="rId5"/>
              </a:rPr>
              <a:t>Read more</a:t>
            </a:r>
            <a:r>
              <a:rPr lang="en-GB" dirty="0">
                <a:latin typeface="-apple-system"/>
              </a:rPr>
              <a:t>.</a:t>
            </a:r>
            <a:endParaRPr lang="en-GB" b="0" i="0" dirty="0">
              <a:effectLst/>
              <a:latin typeface="-apple-system"/>
            </a:endParaRPr>
          </a:p>
          <a:p>
            <a:endParaRPr lang="en-GB" dirty="0"/>
          </a:p>
        </p:txBody>
      </p:sp>
      <p:sp>
        <p:nvSpPr>
          <p:cNvPr id="4" name="Slide Number Placeholder 3">
            <a:extLst>
              <a:ext uri="{FF2B5EF4-FFF2-40B4-BE49-F238E27FC236}">
                <a16:creationId xmlns:a16="http://schemas.microsoft.com/office/drawing/2014/main" id="{12EC56BC-9BDE-4A15-8A5A-CB8CCA2A5D5D}"/>
              </a:ext>
            </a:extLst>
          </p:cNvPr>
          <p:cNvSpPr>
            <a:spLocks noGrp="1"/>
          </p:cNvSpPr>
          <p:nvPr>
            <p:ph type="sldNum" sz="quarter" idx="4"/>
          </p:nvPr>
        </p:nvSpPr>
        <p:spPr/>
        <p:txBody>
          <a:bodyPr/>
          <a:lstStyle/>
          <a:p>
            <a:fld id="{51AC9CB8-E4A1-4C80-A0FE-41AB03406E23}" type="slidenum">
              <a:rPr lang="en-GB" smtClean="0"/>
              <a:pPr/>
              <a:t>73</a:t>
            </a:fld>
            <a:endParaRPr lang="en-GB"/>
          </a:p>
        </p:txBody>
      </p:sp>
      <p:sp>
        <p:nvSpPr>
          <p:cNvPr id="5" name="Footer Placeholder 4">
            <a:extLst>
              <a:ext uri="{FF2B5EF4-FFF2-40B4-BE49-F238E27FC236}">
                <a16:creationId xmlns:a16="http://schemas.microsoft.com/office/drawing/2014/main" id="{6EE0A759-B84F-4E2F-8C74-FBE4798D9586}"/>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83313937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AF1ED-A173-4CE6-ABE4-9DB989F34B2A}"/>
              </a:ext>
            </a:extLst>
          </p:cNvPr>
          <p:cNvSpPr>
            <a:spLocks noGrp="1"/>
          </p:cNvSpPr>
          <p:nvPr>
            <p:ph type="title"/>
          </p:nvPr>
        </p:nvSpPr>
        <p:spPr/>
        <p:txBody>
          <a:bodyPr/>
          <a:lstStyle/>
          <a:p>
            <a:r>
              <a:rPr lang="en-GB" dirty="0"/>
              <a:t>Link text	</a:t>
            </a:r>
            <a:r>
              <a:rPr lang="en-GB" dirty="0">
                <a:solidFill>
                  <a:schemeClr val="tx1"/>
                </a:solidFill>
              </a:rPr>
              <a:t>3</a:t>
            </a:r>
          </a:p>
        </p:txBody>
      </p:sp>
      <p:sp>
        <p:nvSpPr>
          <p:cNvPr id="3" name="Content Placeholder 2">
            <a:extLst>
              <a:ext uri="{FF2B5EF4-FFF2-40B4-BE49-F238E27FC236}">
                <a16:creationId xmlns:a16="http://schemas.microsoft.com/office/drawing/2014/main" id="{80AE9D47-6E51-4C7B-930B-B39FDCE741CD}"/>
              </a:ext>
            </a:extLst>
          </p:cNvPr>
          <p:cNvSpPr>
            <a:spLocks noGrp="1"/>
          </p:cNvSpPr>
          <p:nvPr>
            <p:ph idx="1"/>
          </p:nvPr>
        </p:nvSpPr>
        <p:spPr/>
        <p:txBody>
          <a:bodyPr>
            <a:normAutofit lnSpcReduction="10000"/>
          </a:bodyPr>
          <a:lstStyle/>
          <a:p>
            <a:r>
              <a:rPr lang="en-GB" b="0" i="0" dirty="0">
                <a:solidFill>
                  <a:schemeClr val="tx1"/>
                </a:solidFill>
                <a:effectLst/>
                <a:latin typeface="-apple-system"/>
              </a:rPr>
              <a:t>The University is a corporation formed by Royal Charter and holds charitable status to learn more click here. Our aims, powers and the governance framework within which we operate are </a:t>
            </a:r>
            <a:r>
              <a:rPr lang="en-GB" b="0" i="0" dirty="0">
                <a:effectLst/>
                <a:latin typeface="-apple-system"/>
                <a:hlinkClick r:id="rId3"/>
              </a:rPr>
              <a:t>set out in our Charter, Statutes and Ordinances</a:t>
            </a:r>
            <a:r>
              <a:rPr lang="en-GB" b="0" i="0" dirty="0">
                <a:effectLst/>
                <a:latin typeface="-apple-system"/>
              </a:rPr>
              <a:t>. </a:t>
            </a:r>
            <a:r>
              <a:rPr lang="en-GB" b="0" i="0" dirty="0">
                <a:solidFill>
                  <a:schemeClr val="tx1"/>
                </a:solidFill>
                <a:effectLst/>
                <a:latin typeface="-apple-system"/>
              </a:rPr>
              <a:t>Governance of the University is </a:t>
            </a:r>
            <a:r>
              <a:rPr lang="en-GB" b="0" i="0" dirty="0">
                <a:effectLst/>
                <a:latin typeface="-apple-system"/>
                <a:hlinkClick r:id="rId4"/>
              </a:rPr>
              <a:t>overseen by the Council and the Senate</a:t>
            </a:r>
            <a:r>
              <a:rPr lang="en-GB" b="0" i="0" dirty="0">
                <a:effectLst/>
                <a:latin typeface="-apple-system"/>
              </a:rPr>
              <a:t>. </a:t>
            </a:r>
            <a:r>
              <a:rPr lang="en-GB" b="0" i="0" dirty="0">
                <a:solidFill>
                  <a:schemeClr val="tx1"/>
                </a:solidFill>
                <a:effectLst/>
                <a:latin typeface="-apple-system"/>
              </a:rPr>
              <a:t>These bodies are responsible for approving our mission and strategy, monitoring our performance, scrutinising our finances and directing </a:t>
            </a:r>
            <a:r>
              <a:rPr lang="en-GB" b="0" i="0" dirty="0">
                <a:effectLst/>
                <a:latin typeface="-apple-system"/>
                <a:hlinkClick r:id="rId5"/>
              </a:rPr>
              <a:t>our academic functions</a:t>
            </a:r>
            <a:r>
              <a:rPr lang="en-GB" b="0" i="0" dirty="0">
                <a:effectLst/>
                <a:latin typeface="-apple-system"/>
              </a:rPr>
              <a:t>. </a:t>
            </a:r>
          </a:p>
          <a:p>
            <a:endParaRPr lang="en-GB" dirty="0"/>
          </a:p>
        </p:txBody>
      </p:sp>
      <p:sp>
        <p:nvSpPr>
          <p:cNvPr id="4" name="Slide Number Placeholder 3">
            <a:extLst>
              <a:ext uri="{FF2B5EF4-FFF2-40B4-BE49-F238E27FC236}">
                <a16:creationId xmlns:a16="http://schemas.microsoft.com/office/drawing/2014/main" id="{36573098-F4DE-4CF0-A17E-0324A469B87A}"/>
              </a:ext>
            </a:extLst>
          </p:cNvPr>
          <p:cNvSpPr>
            <a:spLocks noGrp="1"/>
          </p:cNvSpPr>
          <p:nvPr>
            <p:ph type="sldNum" sz="quarter" idx="4"/>
          </p:nvPr>
        </p:nvSpPr>
        <p:spPr/>
        <p:txBody>
          <a:bodyPr/>
          <a:lstStyle/>
          <a:p>
            <a:fld id="{51AC9CB8-E4A1-4C80-A0FE-41AB03406E23}" type="slidenum">
              <a:rPr lang="en-GB" smtClean="0"/>
              <a:pPr/>
              <a:t>74</a:t>
            </a:fld>
            <a:endParaRPr lang="en-GB"/>
          </a:p>
        </p:txBody>
      </p:sp>
      <p:sp>
        <p:nvSpPr>
          <p:cNvPr id="5" name="Footer Placeholder 4">
            <a:extLst>
              <a:ext uri="{FF2B5EF4-FFF2-40B4-BE49-F238E27FC236}">
                <a16:creationId xmlns:a16="http://schemas.microsoft.com/office/drawing/2014/main" id="{EC4466F1-819F-486C-B155-79CAAA59AB07}"/>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2651990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1A86-FA22-4DED-816F-B3E4311AD815}"/>
              </a:ext>
            </a:extLst>
          </p:cNvPr>
          <p:cNvSpPr>
            <a:spLocks noGrp="1"/>
          </p:cNvSpPr>
          <p:nvPr>
            <p:ph type="title"/>
          </p:nvPr>
        </p:nvSpPr>
        <p:spPr/>
        <p:txBody>
          <a:bodyPr/>
          <a:lstStyle/>
          <a:p>
            <a:r>
              <a:rPr lang="en-GB" dirty="0"/>
              <a:t>Link text	</a:t>
            </a:r>
            <a:r>
              <a:rPr lang="en-GB" dirty="0">
                <a:solidFill>
                  <a:schemeClr val="tx1"/>
                </a:solidFill>
              </a:rPr>
              <a:t>4</a:t>
            </a:r>
          </a:p>
        </p:txBody>
      </p:sp>
      <p:sp>
        <p:nvSpPr>
          <p:cNvPr id="3" name="Content Placeholder 2">
            <a:extLst>
              <a:ext uri="{FF2B5EF4-FFF2-40B4-BE49-F238E27FC236}">
                <a16:creationId xmlns:a16="http://schemas.microsoft.com/office/drawing/2014/main" id="{CCC9D9F0-2506-420A-B40A-5E8F8190D610}"/>
              </a:ext>
            </a:extLst>
          </p:cNvPr>
          <p:cNvSpPr>
            <a:spLocks noGrp="1"/>
          </p:cNvSpPr>
          <p:nvPr>
            <p:ph idx="1"/>
          </p:nvPr>
        </p:nvSpPr>
        <p:spPr/>
        <p:txBody>
          <a:bodyPr>
            <a:normAutofit lnSpcReduction="10000"/>
          </a:bodyPr>
          <a:lstStyle/>
          <a:p>
            <a:pPr marL="0" indent="0">
              <a:buNone/>
            </a:pPr>
            <a:r>
              <a:rPr lang="en-GB" b="0" i="0" dirty="0">
                <a:effectLst/>
                <a:latin typeface="-apple-system"/>
              </a:rPr>
              <a:t>The University is a corporation formed by Royal Charter and holds charitable status to learn more click here. Our aims, powers and the governance framework within which we operate are </a:t>
            </a:r>
            <a:r>
              <a:rPr lang="en-GB" b="0" i="0" dirty="0">
                <a:effectLst/>
                <a:latin typeface="-apple-system"/>
                <a:hlinkClick r:id="rId3"/>
              </a:rPr>
              <a:t>set out in our Charter, Statutes and Ordinances</a:t>
            </a:r>
            <a:r>
              <a:rPr lang="en-GB" b="0" i="0" dirty="0">
                <a:effectLst/>
                <a:latin typeface="-apple-system"/>
              </a:rPr>
              <a:t>. Governance of the University is </a:t>
            </a:r>
            <a:r>
              <a:rPr lang="en-GB" b="0" i="0" dirty="0">
                <a:effectLst/>
                <a:latin typeface="-apple-system"/>
                <a:hlinkClick r:id="rId4"/>
              </a:rPr>
              <a:t>overseen by the Council and the Senate</a:t>
            </a:r>
            <a:r>
              <a:rPr lang="en-GB" b="0" i="0" dirty="0">
                <a:effectLst/>
                <a:latin typeface="-apple-system"/>
              </a:rPr>
              <a:t>. These bodies are responsible for approving our mission and strategy, monitoring our performance, scrutinising our finances and directing </a:t>
            </a:r>
            <a:r>
              <a:rPr lang="en-GB" b="0" i="0" dirty="0">
                <a:effectLst/>
                <a:latin typeface="-apple-system"/>
                <a:hlinkClick r:id="rId5"/>
              </a:rPr>
              <a:t>our academic functions</a:t>
            </a:r>
            <a:r>
              <a:rPr lang="en-GB" b="0" i="0" dirty="0">
                <a:effectLst/>
                <a:latin typeface="-apple-system"/>
              </a:rPr>
              <a:t>. </a:t>
            </a:r>
          </a:p>
          <a:p>
            <a:pPr marL="0" indent="0">
              <a:buNone/>
            </a:pPr>
            <a:endParaRPr lang="en-GB" dirty="0"/>
          </a:p>
        </p:txBody>
      </p:sp>
      <p:sp>
        <p:nvSpPr>
          <p:cNvPr id="4" name="Slide Number Placeholder 3">
            <a:extLst>
              <a:ext uri="{FF2B5EF4-FFF2-40B4-BE49-F238E27FC236}">
                <a16:creationId xmlns:a16="http://schemas.microsoft.com/office/drawing/2014/main" id="{8CB1F49A-F6C1-414B-9F1B-B5905FE5769E}"/>
              </a:ext>
            </a:extLst>
          </p:cNvPr>
          <p:cNvSpPr>
            <a:spLocks noGrp="1"/>
          </p:cNvSpPr>
          <p:nvPr>
            <p:ph type="sldNum" sz="quarter" idx="4"/>
          </p:nvPr>
        </p:nvSpPr>
        <p:spPr/>
        <p:txBody>
          <a:bodyPr/>
          <a:lstStyle/>
          <a:p>
            <a:fld id="{51AC9CB8-E4A1-4C80-A0FE-41AB03406E23}" type="slidenum">
              <a:rPr lang="en-GB" smtClean="0"/>
              <a:pPr/>
              <a:t>75</a:t>
            </a:fld>
            <a:endParaRPr lang="en-GB"/>
          </a:p>
        </p:txBody>
      </p:sp>
      <p:sp>
        <p:nvSpPr>
          <p:cNvPr id="5" name="Footer Placeholder 4">
            <a:extLst>
              <a:ext uri="{FF2B5EF4-FFF2-40B4-BE49-F238E27FC236}">
                <a16:creationId xmlns:a16="http://schemas.microsoft.com/office/drawing/2014/main" id="{16C30BA1-3411-47F1-ACAC-8DF6E3B77094}"/>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8337648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C5062-0BAE-41DA-A29F-E856DB923B52}"/>
              </a:ext>
            </a:extLst>
          </p:cNvPr>
          <p:cNvSpPr>
            <a:spLocks noGrp="1"/>
          </p:cNvSpPr>
          <p:nvPr>
            <p:ph type="title"/>
          </p:nvPr>
        </p:nvSpPr>
        <p:spPr/>
        <p:txBody>
          <a:bodyPr/>
          <a:lstStyle/>
          <a:p>
            <a:r>
              <a:rPr lang="en-GB" dirty="0"/>
              <a:t>Link text for screen readers</a:t>
            </a:r>
          </a:p>
        </p:txBody>
      </p:sp>
      <p:pic>
        <p:nvPicPr>
          <p:cNvPr id="10" name="Content Placeholder 9" descr="A list of links shown in NVDA, the links are not unique and are not descriptive, they are made up of &quot;click here&quot; and &quot;read more&quot;..">
            <a:extLst>
              <a:ext uri="{FF2B5EF4-FFF2-40B4-BE49-F238E27FC236}">
                <a16:creationId xmlns:a16="http://schemas.microsoft.com/office/drawing/2014/main" id="{4579F522-3ED4-46D1-AC64-95641E9C351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56437" y="1500188"/>
            <a:ext cx="5433926" cy="4681537"/>
          </a:xfrm>
          <a:ln>
            <a:solidFill>
              <a:schemeClr val="accent5"/>
            </a:solidFill>
          </a:ln>
        </p:spPr>
      </p:pic>
      <p:pic>
        <p:nvPicPr>
          <p:cNvPr id="12" name="Content Placeholder 11" descr="A list of links shown in NVDA, the links are all unique and make sense in isolation.">
            <a:extLst>
              <a:ext uri="{FF2B5EF4-FFF2-40B4-BE49-F238E27FC236}">
                <a16:creationId xmlns:a16="http://schemas.microsoft.com/office/drawing/2014/main" id="{5FDE6A79-5708-4E31-BBF5-445A9BAAC82B}"/>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01637" y="1500188"/>
            <a:ext cx="5433926" cy="4681537"/>
          </a:xfrm>
          <a:ln>
            <a:solidFill>
              <a:schemeClr val="accent5"/>
            </a:solidFill>
          </a:ln>
        </p:spPr>
      </p:pic>
      <p:sp>
        <p:nvSpPr>
          <p:cNvPr id="4" name="Slide Number Placeholder 3">
            <a:extLst>
              <a:ext uri="{FF2B5EF4-FFF2-40B4-BE49-F238E27FC236}">
                <a16:creationId xmlns:a16="http://schemas.microsoft.com/office/drawing/2014/main" id="{81C262BC-46D6-4498-A9B7-FAF94AD34AFB}"/>
              </a:ext>
            </a:extLst>
          </p:cNvPr>
          <p:cNvSpPr>
            <a:spLocks noGrp="1"/>
          </p:cNvSpPr>
          <p:nvPr>
            <p:ph type="sldNum" sz="quarter" idx="4"/>
          </p:nvPr>
        </p:nvSpPr>
        <p:spPr/>
        <p:txBody>
          <a:bodyPr/>
          <a:lstStyle/>
          <a:p>
            <a:fld id="{51AC9CB8-E4A1-4C80-A0FE-41AB03406E23}" type="slidenum">
              <a:rPr lang="en-GB" smtClean="0"/>
              <a:pPr/>
              <a:t>76</a:t>
            </a:fld>
            <a:endParaRPr lang="en-GB"/>
          </a:p>
        </p:txBody>
      </p:sp>
      <p:sp>
        <p:nvSpPr>
          <p:cNvPr id="3" name="Footer Placeholder 2">
            <a:extLst>
              <a:ext uri="{FF2B5EF4-FFF2-40B4-BE49-F238E27FC236}">
                <a16:creationId xmlns:a16="http://schemas.microsoft.com/office/drawing/2014/main" id="{D2CE395F-B4B9-4D9B-AD7A-466DC5844D6C}"/>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085499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DF888-7E32-47B0-AA54-A68CDE5D85B4}"/>
              </a:ext>
            </a:extLst>
          </p:cNvPr>
          <p:cNvSpPr>
            <a:spLocks noGrp="1"/>
          </p:cNvSpPr>
          <p:nvPr>
            <p:ph type="title"/>
          </p:nvPr>
        </p:nvSpPr>
        <p:spPr>
          <a:xfrm>
            <a:off x="190500" y="147952"/>
            <a:ext cx="11772899" cy="1153360"/>
          </a:xfrm>
        </p:spPr>
        <p:txBody>
          <a:bodyPr anchor="ctr">
            <a:normAutofit/>
          </a:bodyPr>
          <a:lstStyle/>
          <a:p>
            <a:r>
              <a:rPr lang="en-GB" dirty="0"/>
              <a:t>Links should be </a:t>
            </a:r>
            <a:r>
              <a:rPr lang="en-GB" u="sng" dirty="0"/>
              <a:t>underlined</a:t>
            </a:r>
          </a:p>
        </p:txBody>
      </p:sp>
      <p:pic>
        <p:nvPicPr>
          <p:cNvPr id="8" name="Content Placeholder 7">
            <a:extLst>
              <a:ext uri="{FF2B5EF4-FFF2-40B4-BE49-F238E27FC236}">
                <a16:creationId xmlns:a16="http://schemas.microsoft.com/office/drawing/2014/main" id="{D0319046-74D7-4B44-B894-5F3CFFD40417}"/>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9111" r="-1" b="4575"/>
          <a:stretch/>
        </p:blipFill>
        <p:spPr>
          <a:xfrm>
            <a:off x="190500" y="1733492"/>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5C70ED4F-8175-49C5-9466-4F8FF85DC79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77</a:t>
            </a:fld>
            <a:endParaRPr lang="en-GB"/>
          </a:p>
        </p:txBody>
      </p:sp>
      <p:sp>
        <p:nvSpPr>
          <p:cNvPr id="3" name="Footer Placeholder 2">
            <a:extLst>
              <a:ext uri="{FF2B5EF4-FFF2-40B4-BE49-F238E27FC236}">
                <a16:creationId xmlns:a16="http://schemas.microsoft.com/office/drawing/2014/main" id="{3C71FE70-C648-4410-AD37-5D99BB23C36A}"/>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5989957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82D4FD5-328B-4761-9E44-D08F2CEEF936}"/>
              </a:ext>
            </a:extLst>
          </p:cNvPr>
          <p:cNvSpPr>
            <a:spLocks noGrp="1"/>
          </p:cNvSpPr>
          <p:nvPr>
            <p:ph type="title"/>
          </p:nvPr>
        </p:nvSpPr>
        <p:spPr/>
        <p:txBody>
          <a:bodyPr/>
          <a:lstStyle/>
          <a:p>
            <a:r>
              <a:rPr lang="en-GB" dirty="0"/>
              <a:t>Examples </a:t>
            </a:r>
            <a:r>
              <a:rPr lang="en-GB" dirty="0">
                <a:solidFill>
                  <a:schemeClr val="tx1"/>
                </a:solidFill>
              </a:rPr>
              <a:t>3</a:t>
            </a:r>
          </a:p>
        </p:txBody>
      </p:sp>
      <p:pic>
        <p:nvPicPr>
          <p:cNvPr id="9" name="Content Placeholder 8" descr="Example of a poor link, the word &quot;here&quot; is the link.">
            <a:extLst>
              <a:ext uri="{FF2B5EF4-FFF2-40B4-BE49-F238E27FC236}">
                <a16:creationId xmlns:a16="http://schemas.microsoft.com/office/drawing/2014/main" id="{01A0EB58-823C-47EC-9DB9-20468D96C867}"/>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2860384"/>
            <a:ext cx="5689600" cy="1961144"/>
          </a:xfrm>
          <a:ln>
            <a:solidFill>
              <a:schemeClr val="accent5"/>
            </a:solidFill>
          </a:ln>
        </p:spPr>
      </p:pic>
      <p:pic>
        <p:nvPicPr>
          <p:cNvPr id="11" name="Content Placeholder 10">
            <a:extLst>
              <a:ext uri="{FF2B5EF4-FFF2-40B4-BE49-F238E27FC236}">
                <a16:creationId xmlns:a16="http://schemas.microsoft.com/office/drawing/2014/main" id="{F5D658B8-AC5F-4825-970F-81966C0EEFD0}"/>
              </a:ext>
              <a:ext uri="{C183D7F6-B498-43B3-948B-1728B52AA6E4}">
                <adec:decorative xmlns:adec="http://schemas.microsoft.com/office/drawing/2017/decorative" val="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73800" y="2829348"/>
            <a:ext cx="5689600" cy="2023217"/>
          </a:xfrm>
          <a:ln>
            <a:solidFill>
              <a:schemeClr val="accent5"/>
            </a:solidFill>
          </a:ln>
        </p:spPr>
      </p:pic>
      <p:sp>
        <p:nvSpPr>
          <p:cNvPr id="4" name="Slide Number Placeholder 3">
            <a:extLst>
              <a:ext uri="{FF2B5EF4-FFF2-40B4-BE49-F238E27FC236}">
                <a16:creationId xmlns:a16="http://schemas.microsoft.com/office/drawing/2014/main" id="{DBD983DA-49D8-43C7-B613-D00A4F80DA90}"/>
              </a:ext>
            </a:extLst>
          </p:cNvPr>
          <p:cNvSpPr>
            <a:spLocks noGrp="1"/>
          </p:cNvSpPr>
          <p:nvPr>
            <p:ph type="sldNum" sz="quarter" idx="4"/>
          </p:nvPr>
        </p:nvSpPr>
        <p:spPr/>
        <p:txBody>
          <a:bodyPr/>
          <a:lstStyle/>
          <a:p>
            <a:fld id="{51AC9CB8-E4A1-4C80-A0FE-41AB03406E23}" type="slidenum">
              <a:rPr lang="en-GB" smtClean="0"/>
              <a:pPr/>
              <a:t>78</a:t>
            </a:fld>
            <a:endParaRPr lang="en-GB"/>
          </a:p>
        </p:txBody>
      </p:sp>
      <p:sp>
        <p:nvSpPr>
          <p:cNvPr id="2" name="Footer Placeholder 1">
            <a:extLst>
              <a:ext uri="{FF2B5EF4-FFF2-40B4-BE49-F238E27FC236}">
                <a16:creationId xmlns:a16="http://schemas.microsoft.com/office/drawing/2014/main" id="{0A4EFB46-65FC-49D3-A7F0-BED61DFCA3F7}"/>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9926838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3D6CD31-BFD3-456B-8ECE-605037ACE3FF}"/>
              </a:ext>
            </a:extLst>
          </p:cNvPr>
          <p:cNvSpPr>
            <a:spLocks noGrp="1"/>
          </p:cNvSpPr>
          <p:nvPr>
            <p:ph type="title"/>
          </p:nvPr>
        </p:nvSpPr>
        <p:spPr/>
        <p:txBody>
          <a:bodyPr>
            <a:normAutofit fontScale="90000"/>
          </a:bodyPr>
          <a:lstStyle/>
          <a:p>
            <a:r>
              <a:rPr lang="en-GB" dirty="0"/>
              <a:t>Avoid centre-aligning text over more than one line.</a:t>
            </a:r>
          </a:p>
        </p:txBody>
      </p:sp>
      <p:pic>
        <p:nvPicPr>
          <p:cNvPr id="8" name="Picture 2" descr="The same text is presented, first centre-aligned, then left-aligned. The edge of the start of each line is highlighted. The centre aligned text has a haphazard">
            <a:extLst>
              <a:ext uri="{FF2B5EF4-FFF2-40B4-BE49-F238E27FC236}">
                <a16:creationId xmlns:a16="http://schemas.microsoft.com/office/drawing/2014/main" id="{F374F63E-4B7A-4E3E-B079-C6483B7F744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86025" y="1751012"/>
            <a:ext cx="7181850" cy="439102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56C26F9-A907-43F7-A58E-E033F25F3AFA}"/>
              </a:ext>
            </a:extLst>
          </p:cNvPr>
          <p:cNvSpPr>
            <a:spLocks noGrp="1"/>
          </p:cNvSpPr>
          <p:nvPr>
            <p:ph type="sldNum" sz="quarter" idx="4"/>
          </p:nvPr>
        </p:nvSpPr>
        <p:spPr/>
        <p:txBody>
          <a:bodyPr/>
          <a:lstStyle/>
          <a:p>
            <a:fld id="{51AC9CB8-E4A1-4C80-A0FE-41AB03406E23}" type="slidenum">
              <a:rPr lang="en-GB" smtClean="0"/>
              <a:pPr/>
              <a:t>79</a:t>
            </a:fld>
            <a:endParaRPr lang="en-GB"/>
          </a:p>
        </p:txBody>
      </p:sp>
      <p:sp>
        <p:nvSpPr>
          <p:cNvPr id="2" name="Footer Placeholder 1">
            <a:extLst>
              <a:ext uri="{FF2B5EF4-FFF2-40B4-BE49-F238E27FC236}">
                <a16:creationId xmlns:a16="http://schemas.microsoft.com/office/drawing/2014/main" id="{6A65D136-2AEB-455A-893D-E4EFA6999F10}"/>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72133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FB4C5A-13C0-4E8C-B27E-7912C4C81324}"/>
              </a:ext>
            </a:extLst>
          </p:cNvPr>
          <p:cNvSpPr>
            <a:spLocks noGrp="1"/>
          </p:cNvSpPr>
          <p:nvPr>
            <p:ph type="title"/>
          </p:nvPr>
        </p:nvSpPr>
        <p:spPr/>
        <p:txBody>
          <a:bodyPr/>
          <a:lstStyle/>
          <a:p>
            <a:r>
              <a:rPr lang="en-GB" dirty="0"/>
              <a:t>Why is accessibility important?</a:t>
            </a:r>
          </a:p>
        </p:txBody>
      </p:sp>
      <p:pic>
        <p:nvPicPr>
          <p:cNvPr id="12"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089B4DDF-7F9B-4464-B60D-4C9CE000EAA9}"/>
              </a:ext>
            </a:extLst>
          </p:cNvPr>
          <p:cNvPicPr>
            <a:picLocks noGrp="1" noChangeAspect="1"/>
          </p:cNvPicPr>
          <p:nvPr>
            <p:ph sz="half" idx="1"/>
          </p:nvPr>
        </p:nvPicPr>
        <p:blipFill rotWithShape="1">
          <a:blip r:embed="rId3" cstate="screen">
            <a:extLst>
              <a:ext uri="{28A0092B-C50C-407E-A947-70E740481C1C}">
                <a14:useLocalDpi xmlns:a14="http://schemas.microsoft.com/office/drawing/2010/main"/>
              </a:ext>
            </a:extLst>
          </a:blip>
          <a:srcRect b="47669"/>
          <a:stretch/>
        </p:blipFill>
        <p:spPr>
          <a:xfrm>
            <a:off x="677553" y="1500188"/>
            <a:ext cx="4791693" cy="4681537"/>
          </a:xfrm>
          <a:prstGeom prst="rect">
            <a:avLst/>
          </a:prstGeom>
          <a:noFill/>
          <a:ln w="38100">
            <a:solidFill>
              <a:schemeClr val="accent5"/>
            </a:solidFill>
          </a:ln>
        </p:spPr>
      </p:pic>
      <p:pic>
        <p:nvPicPr>
          <p:cNvPr id="17"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77BD1895-1FC4-4C12-917C-C70BF63A2823}"/>
              </a:ext>
            </a:extLst>
          </p:cNvPr>
          <p:cNvPicPr>
            <a:picLocks noGrp="1" noChangeAspect="1"/>
          </p:cNvPicPr>
          <p:nvPr>
            <p:ph sz="half" idx="2"/>
          </p:nvPr>
        </p:nvPicPr>
        <p:blipFill rotWithShape="1">
          <a:blip r:embed="rId3" cstate="screen">
            <a:extLst>
              <a:ext uri="{28A0092B-C50C-407E-A947-70E740481C1C}">
                <a14:useLocalDpi xmlns:a14="http://schemas.microsoft.com/office/drawing/2010/main"/>
              </a:ext>
            </a:extLst>
          </a:blip>
          <a:srcRect t="53164"/>
          <a:stretch/>
        </p:blipFill>
        <p:spPr>
          <a:xfrm>
            <a:off x="6445584" y="1503617"/>
            <a:ext cx="5346032" cy="4674679"/>
          </a:xfrm>
          <a:prstGeom prst="rect">
            <a:avLst/>
          </a:prstGeom>
          <a:noFill/>
          <a:ln w="38100">
            <a:solidFill>
              <a:schemeClr val="accent5"/>
            </a:solidFill>
          </a:ln>
        </p:spPr>
      </p:pic>
      <p:sp>
        <p:nvSpPr>
          <p:cNvPr id="6" name="Rectangle 5">
            <a:extLst>
              <a:ext uri="{FF2B5EF4-FFF2-40B4-BE49-F238E27FC236}">
                <a16:creationId xmlns:a16="http://schemas.microsoft.com/office/drawing/2014/main" id="{9DB3A80F-9D84-4DA2-97CB-4BFF9B1C94D1}"/>
              </a:ext>
            </a:extLst>
          </p:cNvPr>
          <p:cNvSpPr/>
          <p:nvPr/>
        </p:nvSpPr>
        <p:spPr>
          <a:xfrm>
            <a:off x="4926312" y="6178296"/>
            <a:ext cx="2062206" cy="540539"/>
          </a:xfrm>
          <a:prstGeom prst="rect">
            <a:avLst/>
          </a:prstGeom>
          <a:solidFill>
            <a:srgbClr val="20323D"/>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Microsoft Design</a:t>
            </a:r>
          </a:p>
        </p:txBody>
      </p:sp>
      <p:sp>
        <p:nvSpPr>
          <p:cNvPr id="4" name="Slide Number Placeholder 3">
            <a:extLst>
              <a:ext uri="{FF2B5EF4-FFF2-40B4-BE49-F238E27FC236}">
                <a16:creationId xmlns:a16="http://schemas.microsoft.com/office/drawing/2014/main" id="{6E924A02-F3E0-41C5-A27B-460DE7D704F2}"/>
              </a:ext>
            </a:extLst>
          </p:cNvPr>
          <p:cNvSpPr>
            <a:spLocks noGrp="1"/>
          </p:cNvSpPr>
          <p:nvPr>
            <p:ph type="sldNum" sz="quarter" idx="4"/>
          </p:nvPr>
        </p:nvSpPr>
        <p:spPr/>
        <p:txBody>
          <a:bodyPr/>
          <a:lstStyle/>
          <a:p>
            <a:fld id="{51AC9CB8-E4A1-4C80-A0FE-41AB03406E23}" type="slidenum">
              <a:rPr lang="en-GB" smtClean="0"/>
              <a:pPr/>
              <a:t>8</a:t>
            </a:fld>
            <a:endParaRPr lang="en-GB"/>
          </a:p>
        </p:txBody>
      </p:sp>
      <p:sp>
        <p:nvSpPr>
          <p:cNvPr id="2" name="Footer Placeholder 1">
            <a:extLst>
              <a:ext uri="{FF2B5EF4-FFF2-40B4-BE49-F238E27FC236}">
                <a16:creationId xmlns:a16="http://schemas.microsoft.com/office/drawing/2014/main" id="{E5B84AF0-8C5C-473E-8251-054E5D094C5F}"/>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4913858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C9057-87BD-46BB-A039-F28CB3D901CF}"/>
              </a:ext>
            </a:extLst>
          </p:cNvPr>
          <p:cNvSpPr>
            <a:spLocks noGrp="1"/>
          </p:cNvSpPr>
          <p:nvPr>
            <p:ph type="title"/>
          </p:nvPr>
        </p:nvSpPr>
        <p:spPr>
          <a:xfrm>
            <a:off x="190500" y="147952"/>
            <a:ext cx="11772899" cy="1153360"/>
          </a:xfrm>
        </p:spPr>
        <p:txBody>
          <a:bodyPr anchor="ctr">
            <a:normAutofit/>
          </a:bodyPr>
          <a:lstStyle/>
          <a:p>
            <a:r>
              <a:rPr lang="en-GB" dirty="0"/>
              <a:t>Titles, labels and abbreviations</a:t>
            </a:r>
          </a:p>
        </p:txBody>
      </p:sp>
      <p:graphicFrame>
        <p:nvGraphicFramePr>
          <p:cNvPr id="16" name="Content Placeholder 13" descr="Avoid using acronyms or jargon without explanation.&#10;Titles, axis labels, legend values, and data labels should be easy to read and understand.&#10;Position data labels above or below your series with care.&#10;">
            <a:extLst>
              <a:ext uri="{FF2B5EF4-FFF2-40B4-BE49-F238E27FC236}">
                <a16:creationId xmlns:a16="http://schemas.microsoft.com/office/drawing/2014/main" id="{A627628A-51BA-B309-9C21-488E326EC8F7}"/>
              </a:ext>
            </a:extLst>
          </p:cNvPr>
          <p:cNvGraphicFramePr>
            <a:graphicFrameLocks noGrp="1"/>
          </p:cNvGraphicFramePr>
          <p:nvPr>
            <p:ph idx="1"/>
            <p:extLst>
              <p:ext uri="{D42A27DB-BD31-4B8C-83A1-F6EECF244321}">
                <p14:modId xmlns:p14="http://schemas.microsoft.com/office/powerpoint/2010/main" val="1139171106"/>
              </p:ext>
            </p:extLst>
          </p:nvPr>
        </p:nvGraphicFramePr>
        <p:xfrm>
          <a:off x="190501" y="1733492"/>
          <a:ext cx="54101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Rectangle: Rounded Corners 14">
            <a:extLst>
              <a:ext uri="{FF2B5EF4-FFF2-40B4-BE49-F238E27FC236}">
                <a16:creationId xmlns:a16="http://schemas.microsoft.com/office/drawing/2014/main" id="{D4BCFEEC-FD06-4C7C-8AB2-1507CF765556}"/>
              </a:ext>
              <a:ext uri="{C183D7F6-B498-43B3-948B-1728B52AA6E4}">
                <adec:decorative xmlns:adec="http://schemas.microsoft.com/office/drawing/2017/decorative" val="1"/>
              </a:ext>
            </a:extLst>
          </p:cNvPr>
          <p:cNvSpPr/>
          <p:nvPr/>
        </p:nvSpPr>
        <p:spPr>
          <a:xfrm>
            <a:off x="91440" y="1634490"/>
            <a:ext cx="5600700" cy="146304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descr="On the left the example says CY Totals.&#10;&#10;On the right it says &quot;Current Year Sales Amount USD Totals">
            <a:extLst>
              <a:ext uri="{FF2B5EF4-FFF2-40B4-BE49-F238E27FC236}">
                <a16:creationId xmlns:a16="http://schemas.microsoft.com/office/drawing/2014/main" id="{8ED2BEE2-8F10-45A8-BC31-1A1058A85F05}"/>
              </a:ext>
            </a:extLst>
          </p:cNvPr>
          <p:cNvPicPr>
            <a:picLocks noChangeAspect="1"/>
          </p:cNvPicPr>
          <p:nvPr/>
        </p:nvPicPr>
        <p:blipFill rotWithShape="1">
          <a:blip r:embed="rId8">
            <a:extLst>
              <a:ext uri="{28A0092B-C50C-407E-A947-70E740481C1C}">
                <a14:useLocalDpi xmlns:a14="http://schemas.microsoft.com/office/drawing/2010/main" val="0"/>
              </a:ext>
            </a:extLst>
          </a:blip>
          <a:srcRect l="3703" t="11761" r="52716" b="4060"/>
          <a:stretch/>
        </p:blipFill>
        <p:spPr>
          <a:xfrm>
            <a:off x="6149339" y="2080260"/>
            <a:ext cx="2868079" cy="3531870"/>
          </a:xfrm>
          <a:prstGeom prst="rect">
            <a:avLst/>
          </a:prstGeom>
          <a:ln w="38100">
            <a:solidFill>
              <a:schemeClr val="accent5"/>
            </a:solidFill>
          </a:ln>
        </p:spPr>
      </p:pic>
      <p:pic>
        <p:nvPicPr>
          <p:cNvPr id="19" name="Picture 18">
            <a:extLst>
              <a:ext uri="{FF2B5EF4-FFF2-40B4-BE49-F238E27FC236}">
                <a16:creationId xmlns:a16="http://schemas.microsoft.com/office/drawing/2014/main" id="{5145F3E8-4612-464A-959D-31FB131C7788}"/>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l="52994" t="3701" r="3426" b="4060"/>
          <a:stretch/>
        </p:blipFill>
        <p:spPr>
          <a:xfrm>
            <a:off x="9178289" y="2080260"/>
            <a:ext cx="2617471" cy="3531870"/>
          </a:xfrm>
          <a:prstGeom prst="rect">
            <a:avLst/>
          </a:prstGeom>
          <a:ln w="38100">
            <a:solidFill>
              <a:schemeClr val="accent5"/>
            </a:solidFill>
          </a:ln>
        </p:spPr>
      </p:pic>
      <p:sp>
        <p:nvSpPr>
          <p:cNvPr id="20" name="Rectangle: Rounded Corners 19">
            <a:extLst>
              <a:ext uri="{FF2B5EF4-FFF2-40B4-BE49-F238E27FC236}">
                <a16:creationId xmlns:a16="http://schemas.microsoft.com/office/drawing/2014/main" id="{63B9CF15-2C51-4DFF-9A34-00B9A546103B}"/>
              </a:ext>
              <a:ext uri="{C183D7F6-B498-43B3-948B-1728B52AA6E4}">
                <adec:decorative xmlns:adec="http://schemas.microsoft.com/office/drawing/2017/decorative" val="1"/>
              </a:ext>
            </a:extLst>
          </p:cNvPr>
          <p:cNvSpPr/>
          <p:nvPr/>
        </p:nvSpPr>
        <p:spPr>
          <a:xfrm>
            <a:off x="80010" y="3215524"/>
            <a:ext cx="5600700" cy="146304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D1413A08-2E39-45BB-9951-BCEF4641347A}"/>
              </a:ext>
              <a:ext uri="{C183D7F6-B498-43B3-948B-1728B52AA6E4}">
                <adec:decorative xmlns:adec="http://schemas.microsoft.com/office/drawing/2017/decorative" val="1"/>
              </a:ext>
            </a:extLst>
          </p:cNvPr>
          <p:cNvSpPr/>
          <p:nvPr/>
        </p:nvSpPr>
        <p:spPr>
          <a:xfrm>
            <a:off x="91440" y="4794855"/>
            <a:ext cx="5600700" cy="146304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descr="Two charts. The first is unclear. The second is clearer because the axis is shown and so are axis labels, and values for each data point.">
            <a:extLst>
              <a:ext uri="{FF2B5EF4-FFF2-40B4-BE49-F238E27FC236}">
                <a16:creationId xmlns:a16="http://schemas.microsoft.com/office/drawing/2014/main" id="{3F381856-4984-49B0-B18A-7CE4FA602098}"/>
              </a:ext>
            </a:extLst>
          </p:cNvPr>
          <p:cNvPicPr>
            <a:picLocks noChangeAspect="1"/>
          </p:cNvPicPr>
          <p:nvPr/>
        </p:nvPicPr>
        <p:blipFill rotWithShape="1">
          <a:blip r:embed="rId9">
            <a:extLst>
              <a:ext uri="{28A0092B-C50C-407E-A947-70E740481C1C}">
                <a14:useLocalDpi xmlns:a14="http://schemas.microsoft.com/office/drawing/2010/main" val="0"/>
              </a:ext>
            </a:extLst>
          </a:blip>
          <a:srcRect b="54725"/>
          <a:stretch/>
        </p:blipFill>
        <p:spPr>
          <a:xfrm>
            <a:off x="6141072" y="1463040"/>
            <a:ext cx="5643258" cy="2354580"/>
          </a:xfrm>
          <a:prstGeom prst="rect">
            <a:avLst/>
          </a:prstGeom>
          <a:ln w="38100">
            <a:solidFill>
              <a:schemeClr val="accent5"/>
            </a:solidFill>
          </a:ln>
        </p:spPr>
      </p:pic>
      <p:pic>
        <p:nvPicPr>
          <p:cNvPr id="24" name="Picture 23">
            <a:extLst>
              <a:ext uri="{FF2B5EF4-FFF2-40B4-BE49-F238E27FC236}">
                <a16:creationId xmlns:a16="http://schemas.microsoft.com/office/drawing/2014/main" id="{C6D0DC5C-27B4-45AA-BBAA-A77603B55644}"/>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t="54725"/>
          <a:stretch/>
        </p:blipFill>
        <p:spPr>
          <a:xfrm>
            <a:off x="6141071" y="3908429"/>
            <a:ext cx="5643258" cy="2354580"/>
          </a:xfrm>
          <a:prstGeom prst="rect">
            <a:avLst/>
          </a:prstGeom>
          <a:ln w="38100">
            <a:solidFill>
              <a:schemeClr val="accent5"/>
            </a:solidFill>
          </a:ln>
        </p:spPr>
      </p:pic>
      <p:pic>
        <p:nvPicPr>
          <p:cNvPr id="27" name="Picture 26" descr="A line graph. The data labels are hard to read because the line graph sometimes goes through them">
            <a:extLst>
              <a:ext uri="{FF2B5EF4-FFF2-40B4-BE49-F238E27FC236}">
                <a16:creationId xmlns:a16="http://schemas.microsoft.com/office/drawing/2014/main" id="{CB23FD42-1583-4CF3-9FE8-79B54E169F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604342"/>
            <a:ext cx="5699760" cy="2460516"/>
          </a:xfrm>
          <a:prstGeom prst="rect">
            <a:avLst/>
          </a:prstGeom>
          <a:ln w="38100">
            <a:solidFill>
              <a:schemeClr val="accent5"/>
            </a:solidFill>
          </a:ln>
        </p:spPr>
      </p:pic>
      <p:pic>
        <p:nvPicPr>
          <p:cNvPr id="29" name="Picture 28" descr="Line graph. Data labels appear above and below the lines and in most cases are much clearer.&#10;">
            <a:extLst>
              <a:ext uri="{FF2B5EF4-FFF2-40B4-BE49-F238E27FC236}">
                <a16:creationId xmlns:a16="http://schemas.microsoft.com/office/drawing/2014/main" id="{656E449B-C177-46CB-881E-311C8904BCE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7430" y="3175620"/>
            <a:ext cx="5724421" cy="3630918"/>
          </a:xfrm>
          <a:prstGeom prst="rect">
            <a:avLst/>
          </a:prstGeom>
          <a:ln w="38100">
            <a:solidFill>
              <a:schemeClr val="accent5"/>
            </a:solidFill>
          </a:ln>
        </p:spPr>
      </p:pic>
      <p:sp>
        <p:nvSpPr>
          <p:cNvPr id="25" name="Rectangle 24">
            <a:extLst>
              <a:ext uri="{FF2B5EF4-FFF2-40B4-BE49-F238E27FC236}">
                <a16:creationId xmlns:a16="http://schemas.microsoft.com/office/drawing/2014/main" id="{5D297837-91CC-4C55-8618-EEE0DA753782}"/>
              </a:ext>
            </a:extLst>
          </p:cNvPr>
          <p:cNvSpPr/>
          <p:nvPr/>
        </p:nvSpPr>
        <p:spPr>
          <a:xfrm>
            <a:off x="91440" y="6391078"/>
            <a:ext cx="5509260" cy="318970"/>
          </a:xfrm>
          <a:prstGeom prst="rect">
            <a:avLst/>
          </a:prstGeom>
          <a:solidFill>
            <a:schemeClr val="tx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t>Source: </a:t>
            </a:r>
            <a:r>
              <a:rPr lang="en-GB" dirty="0">
                <a:hlinkClick r:id="rId12"/>
              </a:rPr>
              <a:t>Design Power BI reports for accessibility</a:t>
            </a:r>
            <a:endParaRPr lang="en-GB" dirty="0"/>
          </a:p>
        </p:txBody>
      </p:sp>
      <p:sp>
        <p:nvSpPr>
          <p:cNvPr id="4" name="Slide Number Placeholder 3">
            <a:extLst>
              <a:ext uri="{FF2B5EF4-FFF2-40B4-BE49-F238E27FC236}">
                <a16:creationId xmlns:a16="http://schemas.microsoft.com/office/drawing/2014/main" id="{0BF3B1E6-F2DD-4A8B-99AD-4BD7EF17953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80</a:t>
            </a:fld>
            <a:endParaRPr lang="en-GB"/>
          </a:p>
        </p:txBody>
      </p:sp>
    </p:spTree>
    <p:extLst>
      <p:ext uri="{BB962C8B-B14F-4D97-AF65-F5344CB8AC3E}">
        <p14:creationId xmlns:p14="http://schemas.microsoft.com/office/powerpoint/2010/main" val="330032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5"/>
                                        </p:tgtEl>
                                      </p:cBhvr>
                                    </p:animEffect>
                                    <p:set>
                                      <p:cBhvr>
                                        <p:cTn id="20" dur="1" fill="hold">
                                          <p:stCondLst>
                                            <p:cond delay="499"/>
                                          </p:stCondLst>
                                        </p:cTn>
                                        <p:tgtEl>
                                          <p:spTgt spid="15"/>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8"/>
                                        </p:tgtEl>
                                      </p:cBhvr>
                                    </p:animEffect>
                                    <p:set>
                                      <p:cBhvr>
                                        <p:cTn id="23" dur="1" fill="hold">
                                          <p:stCondLst>
                                            <p:cond delay="499"/>
                                          </p:stCondLst>
                                        </p:cTn>
                                        <p:tgtEl>
                                          <p:spTgt spid="18"/>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9"/>
                                        </p:tgtEl>
                                      </p:cBhvr>
                                    </p:animEffect>
                                    <p:set>
                                      <p:cBhvr>
                                        <p:cTn id="26" dur="1" fill="hold">
                                          <p:stCondLst>
                                            <p:cond delay="499"/>
                                          </p:stCondLst>
                                        </p:cTn>
                                        <p:tgtEl>
                                          <p:spTgt spid="19"/>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20"/>
                                        </p:tgtEl>
                                      </p:cBhvr>
                                    </p:animEffect>
                                    <p:set>
                                      <p:cBhvr>
                                        <p:cTn id="42" dur="1" fill="hold">
                                          <p:stCondLst>
                                            <p:cond delay="499"/>
                                          </p:stCondLst>
                                        </p:cTn>
                                        <p:tgtEl>
                                          <p:spTgt spid="2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3"/>
                                        </p:tgtEl>
                                      </p:cBhvr>
                                    </p:animEffect>
                                    <p:set>
                                      <p:cBhvr>
                                        <p:cTn id="45" dur="1" fill="hold">
                                          <p:stCondLst>
                                            <p:cond delay="499"/>
                                          </p:stCondLst>
                                        </p:cTn>
                                        <p:tgtEl>
                                          <p:spTgt spid="23"/>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4"/>
                                        </p:tgtEl>
                                      </p:cBhvr>
                                    </p:animEffect>
                                    <p:set>
                                      <p:cBhvr>
                                        <p:cTn id="48" dur="1" fill="hold">
                                          <p:stCondLst>
                                            <p:cond delay="499"/>
                                          </p:stCondLst>
                                        </p:cTn>
                                        <p:tgtEl>
                                          <p:spTgt spid="24"/>
                                        </p:tgtEl>
                                        <p:attrNameLst>
                                          <p:attrName>style.visibility</p:attrName>
                                        </p:attrNameLst>
                                      </p:cBhvr>
                                      <p:to>
                                        <p:strVal val="hidden"/>
                                      </p:to>
                                    </p:se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500"/>
                                        <p:tgtEl>
                                          <p:spTgt spid="21"/>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0" grpId="0" animBg="1"/>
      <p:bldP spid="20" grpId="1" animBg="1"/>
      <p:bldP spid="2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E5CF-44A4-4F07-AA43-1842335C244F}"/>
              </a:ext>
            </a:extLst>
          </p:cNvPr>
          <p:cNvSpPr>
            <a:spLocks noGrp="1"/>
          </p:cNvSpPr>
          <p:nvPr>
            <p:ph type="title"/>
          </p:nvPr>
        </p:nvSpPr>
        <p:spPr>
          <a:xfrm>
            <a:off x="190500" y="147952"/>
            <a:ext cx="11772899" cy="1153360"/>
          </a:xfrm>
        </p:spPr>
        <p:txBody>
          <a:bodyPr anchor="ctr">
            <a:normAutofit/>
          </a:bodyPr>
          <a:lstStyle/>
          <a:p>
            <a:r>
              <a:rPr lang="en-GB" dirty="0"/>
              <a:t>Agenda </a:t>
            </a:r>
            <a:r>
              <a:rPr lang="en-GB" dirty="0">
                <a:solidFill>
                  <a:schemeClr val="tx1"/>
                </a:solidFill>
              </a:rPr>
              <a:t>5</a:t>
            </a:r>
          </a:p>
        </p:txBody>
      </p:sp>
      <p:sp>
        <p:nvSpPr>
          <p:cNvPr id="4" name="Slide Number Placeholder 3">
            <a:extLst>
              <a:ext uri="{FF2B5EF4-FFF2-40B4-BE49-F238E27FC236}">
                <a16:creationId xmlns:a16="http://schemas.microsoft.com/office/drawing/2014/main" id="{04FECE82-B44E-43A5-8C4E-CEA5CAA1E8C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81</a:t>
            </a:fld>
            <a:endParaRPr lang="en-GB"/>
          </a:p>
        </p:txBody>
      </p:sp>
      <p:sp>
        <p:nvSpPr>
          <p:cNvPr id="17" name="Freeform: Shape 16">
            <a:extLst>
              <a:ext uri="{FF2B5EF4-FFF2-40B4-BE49-F238E27FC236}">
                <a16:creationId xmlns:a16="http://schemas.microsoft.com/office/drawing/2014/main" id="{E5B665BB-420D-4E97-98DF-CFA3959A6C6C}"/>
              </a:ext>
            </a:extLst>
          </p:cNvPr>
          <p:cNvSpPr/>
          <p:nvPr/>
        </p:nvSpPr>
        <p:spPr>
          <a:xfrm>
            <a:off x="6273800" y="42203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5"/>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Automated testing</a:t>
            </a:r>
            <a:endParaRPr lang="en-US" sz="2100" kern="1200" dirty="0"/>
          </a:p>
        </p:txBody>
      </p:sp>
      <p:sp>
        <p:nvSpPr>
          <p:cNvPr id="18" name="Freeform: Shape 17">
            <a:extLst>
              <a:ext uri="{FF2B5EF4-FFF2-40B4-BE49-F238E27FC236}">
                <a16:creationId xmlns:a16="http://schemas.microsoft.com/office/drawing/2014/main" id="{3558025D-B656-4A0B-9E68-34D4468A2D26}"/>
              </a:ext>
            </a:extLst>
          </p:cNvPr>
          <p:cNvSpPr/>
          <p:nvPr/>
        </p:nvSpPr>
        <p:spPr>
          <a:xfrm>
            <a:off x="6273800" y="4889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5"/>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Next steps</a:t>
            </a:r>
            <a:endParaRPr lang="en-US" sz="2100" kern="1200" dirty="0"/>
          </a:p>
        </p:txBody>
      </p:sp>
      <p:sp>
        <p:nvSpPr>
          <p:cNvPr id="19" name="Freeform: Shape 18">
            <a:extLst>
              <a:ext uri="{FF2B5EF4-FFF2-40B4-BE49-F238E27FC236}">
                <a16:creationId xmlns:a16="http://schemas.microsoft.com/office/drawing/2014/main" id="{141BE3E6-2150-496F-8254-C69D60344D97}"/>
              </a:ext>
            </a:extLst>
          </p:cNvPr>
          <p:cNvSpPr/>
          <p:nvPr/>
        </p:nvSpPr>
        <p:spPr>
          <a:xfrm>
            <a:off x="6273800" y="5559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5"/>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a:t>Q+A</a:t>
            </a:r>
            <a:endParaRPr lang="en-US" sz="2100" kern="1200" dirty="0"/>
          </a:p>
        </p:txBody>
      </p:sp>
      <p:sp>
        <p:nvSpPr>
          <p:cNvPr id="3" name="Footer Placeholder 2">
            <a:extLst>
              <a:ext uri="{FF2B5EF4-FFF2-40B4-BE49-F238E27FC236}">
                <a16:creationId xmlns:a16="http://schemas.microsoft.com/office/drawing/2014/main" id="{62C8328D-5000-410A-B627-3D51113FEF8C}"/>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49686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84B29-6E6C-4FD1-B1DE-958778A88841}"/>
              </a:ext>
            </a:extLst>
          </p:cNvPr>
          <p:cNvSpPr>
            <a:spLocks noGrp="1"/>
          </p:cNvSpPr>
          <p:nvPr>
            <p:ph type="title"/>
          </p:nvPr>
        </p:nvSpPr>
        <p:spPr>
          <a:xfrm>
            <a:off x="190500" y="147952"/>
            <a:ext cx="11772899" cy="1153360"/>
          </a:xfrm>
        </p:spPr>
        <p:txBody>
          <a:bodyPr anchor="ctr">
            <a:normAutofit/>
          </a:bodyPr>
          <a:lstStyle/>
          <a:p>
            <a:r>
              <a:rPr lang="en-GB" dirty="0"/>
              <a:t>Accessibility Insights</a:t>
            </a:r>
          </a:p>
        </p:txBody>
      </p:sp>
      <p:pic>
        <p:nvPicPr>
          <p:cNvPr id="7" name="Content Placeholder 15" descr="Accessibility insights download page">
            <a:extLst>
              <a:ext uri="{FF2B5EF4-FFF2-40B4-BE49-F238E27FC236}">
                <a16:creationId xmlns:a16="http://schemas.microsoft.com/office/drawing/2014/main" id="{BE1A98A9-FF30-4A02-993F-6D4E5CEAB539}"/>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760413" y="1471613"/>
            <a:ext cx="5826125" cy="4708525"/>
          </a:xfrm>
          <a:prstGeom prst="rect">
            <a:avLst/>
          </a:prstGeom>
          <a:ln w="38100">
            <a:solidFill>
              <a:schemeClr val="accent5"/>
            </a:solidFill>
          </a:ln>
        </p:spPr>
      </p:pic>
      <p:pic>
        <p:nvPicPr>
          <p:cNvPr id="8" name="Content Placeholder 7" descr="Fast pass tool">
            <a:extLst>
              <a:ext uri="{FF2B5EF4-FFF2-40B4-BE49-F238E27FC236}">
                <a16:creationId xmlns:a16="http://schemas.microsoft.com/office/drawing/2014/main" id="{74D8D11C-2252-4E3B-97C1-8EE2ED1AF9C3}"/>
              </a:ext>
            </a:extLst>
          </p:cNvPr>
          <p:cNvPicPr>
            <a:picLocks noGrp="1" noChangeAspect="1"/>
          </p:cNvPicPr>
          <p:nvPr>
            <p:ph sz="half" idx="4294967295"/>
          </p:nvPr>
        </p:nvPicPr>
        <p:blipFill>
          <a:blip r:embed="rId4"/>
          <a:stretch>
            <a:fillRect/>
          </a:stretch>
        </p:blipFill>
        <p:spPr>
          <a:xfrm>
            <a:off x="6659563" y="1471613"/>
            <a:ext cx="4733925" cy="4708525"/>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9BABDD61-67E8-4DAF-93DC-E9B2ACF4315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82</a:t>
            </a:fld>
            <a:endParaRPr lang="en-GB"/>
          </a:p>
        </p:txBody>
      </p:sp>
      <p:sp>
        <p:nvSpPr>
          <p:cNvPr id="6" name="Rectangle: Rounded Corners 5">
            <a:extLst>
              <a:ext uri="{FF2B5EF4-FFF2-40B4-BE49-F238E27FC236}">
                <a16:creationId xmlns:a16="http://schemas.microsoft.com/office/drawing/2014/main" id="{D17652FE-E92B-4B2A-B4C7-7998292F03D4}"/>
              </a:ext>
              <a:ext uri="{C183D7F6-B498-43B3-948B-1728B52AA6E4}">
                <adec:decorative xmlns:adec="http://schemas.microsoft.com/office/drawing/2017/decorative" val="1"/>
              </a:ext>
            </a:extLst>
          </p:cNvPr>
          <p:cNvSpPr/>
          <p:nvPr/>
        </p:nvSpPr>
        <p:spPr>
          <a:xfrm>
            <a:off x="6859465" y="2583180"/>
            <a:ext cx="4113335" cy="1005840"/>
          </a:xfrm>
          <a:prstGeom prst="roundRect">
            <a:avLst/>
          </a:prstGeom>
          <a:noFill/>
          <a:ln w="762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5D2C7D50-6289-4CE7-81F6-F9169DC55D90}"/>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4517315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47937-F796-4D19-B394-4FE997CC91D2}"/>
              </a:ext>
            </a:extLst>
          </p:cNvPr>
          <p:cNvSpPr>
            <a:spLocks noGrp="1"/>
          </p:cNvSpPr>
          <p:nvPr>
            <p:ph type="title"/>
          </p:nvPr>
        </p:nvSpPr>
        <p:spPr/>
        <p:txBody>
          <a:bodyPr/>
          <a:lstStyle/>
          <a:p>
            <a:r>
              <a:rPr lang="en-GB" dirty="0"/>
              <a:t>Example results of an automated test</a:t>
            </a:r>
          </a:p>
        </p:txBody>
      </p:sp>
      <p:pic>
        <p:nvPicPr>
          <p:cNvPr id="6" name="Content Placeholder 5" descr="Results of an automated accessibility test. Many errors are shown.">
            <a:extLst>
              <a:ext uri="{FF2B5EF4-FFF2-40B4-BE49-F238E27FC236}">
                <a16:creationId xmlns:a16="http://schemas.microsoft.com/office/drawing/2014/main" id="{B9333D31-4758-4099-A954-25C10C7F4E7C}"/>
              </a:ext>
            </a:extLst>
          </p:cNvPr>
          <p:cNvPicPr>
            <a:picLocks noGrp="1" noChangeAspect="1"/>
          </p:cNvPicPr>
          <p:nvPr>
            <p:ph idx="1"/>
          </p:nvPr>
        </p:nvPicPr>
        <p:blipFill rotWithShape="1">
          <a:blip r:embed="rId3"/>
          <a:srcRect l="11780" t="17801" r="9094" b="5220"/>
          <a:stretch/>
        </p:blipFill>
        <p:spPr>
          <a:xfrm>
            <a:off x="-2130669" y="1474469"/>
            <a:ext cx="17503017" cy="4789171"/>
          </a:xfrm>
        </p:spPr>
      </p:pic>
      <p:sp>
        <p:nvSpPr>
          <p:cNvPr id="4" name="Slide Number Placeholder 3">
            <a:extLst>
              <a:ext uri="{FF2B5EF4-FFF2-40B4-BE49-F238E27FC236}">
                <a16:creationId xmlns:a16="http://schemas.microsoft.com/office/drawing/2014/main" id="{7E58EFF2-ADA0-4EA0-BA0A-59EFD25ED5F2}"/>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3" name="Rectangle: Rounded Corners 2">
            <a:extLst>
              <a:ext uri="{FF2B5EF4-FFF2-40B4-BE49-F238E27FC236}">
                <a16:creationId xmlns:a16="http://schemas.microsoft.com/office/drawing/2014/main" id="{1DB6562A-A902-48DE-89D2-F72292269AF3}"/>
              </a:ext>
              <a:ext uri="{C183D7F6-B498-43B3-948B-1728B52AA6E4}">
                <adec:decorative xmlns:adec="http://schemas.microsoft.com/office/drawing/2017/decorative" val="1"/>
              </a:ext>
            </a:extLst>
          </p:cNvPr>
          <p:cNvSpPr/>
          <p:nvPr/>
        </p:nvSpPr>
        <p:spPr>
          <a:xfrm>
            <a:off x="8253047" y="4489938"/>
            <a:ext cx="2004647" cy="597877"/>
          </a:xfrm>
          <a:prstGeom prst="roundRect">
            <a:avLst/>
          </a:prstGeom>
          <a:noFill/>
          <a:ln w="762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02AA5194-7977-4E4B-9777-B479B4022276}"/>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9153888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067BD69-4891-4920-B5F3-70B1C37E704E}"/>
              </a:ext>
            </a:extLst>
          </p:cNvPr>
          <p:cNvSpPr>
            <a:spLocks noGrp="1"/>
          </p:cNvSpPr>
          <p:nvPr>
            <p:ph type="title"/>
          </p:nvPr>
        </p:nvSpPr>
        <p:spPr/>
        <p:txBody>
          <a:bodyPr/>
          <a:lstStyle/>
          <a:p>
            <a:r>
              <a:rPr lang="en-GB" dirty="0"/>
              <a:t>Filtering results</a:t>
            </a:r>
          </a:p>
        </p:txBody>
      </p:sp>
      <p:pic>
        <p:nvPicPr>
          <p:cNvPr id="6" name="Content Placeholder 5" descr="An example of an accessibility issue related to colour contrast that was detected in a powerBI report by accessibility insights.">
            <a:extLst>
              <a:ext uri="{FF2B5EF4-FFF2-40B4-BE49-F238E27FC236}">
                <a16:creationId xmlns:a16="http://schemas.microsoft.com/office/drawing/2014/main" id="{7211259E-5AB6-46B9-BBE5-F6D0C86BD28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8419" y="3040379"/>
            <a:ext cx="7704094" cy="3233175"/>
          </a:xfrm>
          <a:noFill/>
          <a:ln w="38100">
            <a:solidFill>
              <a:schemeClr val="accent5"/>
            </a:solidFill>
          </a:ln>
        </p:spPr>
      </p:pic>
      <p:sp>
        <p:nvSpPr>
          <p:cNvPr id="4" name="Slide Number Placeholder 3">
            <a:extLst>
              <a:ext uri="{FF2B5EF4-FFF2-40B4-BE49-F238E27FC236}">
                <a16:creationId xmlns:a16="http://schemas.microsoft.com/office/drawing/2014/main" id="{1D9B826C-1AD3-48E2-81A7-A8A98FD22A8A}"/>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84</a:t>
            </a:fld>
            <a:endParaRPr lang="en-GB"/>
          </a:p>
        </p:txBody>
      </p:sp>
      <p:pic>
        <p:nvPicPr>
          <p:cNvPr id="8" name="Picture 7" descr="A screenshot of a PowerBI report. The accessibility error has been highlighted.">
            <a:extLst>
              <a:ext uri="{FF2B5EF4-FFF2-40B4-BE49-F238E27FC236}">
                <a16:creationId xmlns:a16="http://schemas.microsoft.com/office/drawing/2014/main" id="{6DF96D80-967E-4D74-97B4-12E5A06B66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1935" y="1595179"/>
            <a:ext cx="7171297" cy="3318840"/>
          </a:xfrm>
          <a:prstGeom prst="rect">
            <a:avLst/>
          </a:prstGeom>
          <a:noFill/>
          <a:ln w="38100">
            <a:solidFill>
              <a:schemeClr val="accent5"/>
            </a:solidFill>
          </a:ln>
        </p:spPr>
      </p:pic>
      <p:pic>
        <p:nvPicPr>
          <p:cNvPr id="10" name="Picture 9" descr="Visual helper toggle.">
            <a:extLst>
              <a:ext uri="{FF2B5EF4-FFF2-40B4-BE49-F238E27FC236}">
                <a16:creationId xmlns:a16="http://schemas.microsoft.com/office/drawing/2014/main" id="{1CB4B2B7-6C7B-4693-92BE-E89A37E35B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419" y="1547720"/>
            <a:ext cx="5689600" cy="1706879"/>
          </a:xfrm>
          <a:prstGeom prst="rect">
            <a:avLst/>
          </a:prstGeom>
          <a:noFill/>
          <a:ln w="38100">
            <a:solidFill>
              <a:schemeClr val="accent5"/>
            </a:solidFill>
          </a:ln>
        </p:spPr>
      </p:pic>
      <p:sp>
        <p:nvSpPr>
          <p:cNvPr id="12" name="Rectangle: Rounded Corners 11">
            <a:extLst>
              <a:ext uri="{FF2B5EF4-FFF2-40B4-BE49-F238E27FC236}">
                <a16:creationId xmlns:a16="http://schemas.microsoft.com/office/drawing/2014/main" id="{28C6AE52-E228-4953-8547-AA6655B56BE8}"/>
              </a:ext>
              <a:ext uri="{C183D7F6-B498-43B3-948B-1728B52AA6E4}">
                <adec:decorative xmlns:adec="http://schemas.microsoft.com/office/drawing/2017/decorative" val="1"/>
              </a:ext>
            </a:extLst>
          </p:cNvPr>
          <p:cNvSpPr/>
          <p:nvPr/>
        </p:nvSpPr>
        <p:spPr>
          <a:xfrm>
            <a:off x="2777490" y="2401159"/>
            <a:ext cx="3017520" cy="742091"/>
          </a:xfrm>
          <a:prstGeom prst="roundRect">
            <a:avLst/>
          </a:prstGeom>
          <a:noFill/>
          <a:ln w="76200">
            <a:solidFill>
              <a:srgbClr val="8D397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F14D4CDF-F999-4C6D-B85D-F02627289E18}"/>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9251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264799-9B19-47BB-916E-86604DFF426D}"/>
              </a:ext>
            </a:extLst>
          </p:cNvPr>
          <p:cNvSpPr>
            <a:spLocks noGrp="1"/>
          </p:cNvSpPr>
          <p:nvPr>
            <p:ph type="title"/>
          </p:nvPr>
        </p:nvSpPr>
        <p:spPr>
          <a:xfrm>
            <a:off x="190500" y="147952"/>
            <a:ext cx="11772899" cy="1153360"/>
          </a:xfrm>
        </p:spPr>
        <p:txBody>
          <a:bodyPr anchor="ctr">
            <a:normAutofit/>
          </a:bodyPr>
          <a:lstStyle/>
          <a:p>
            <a:r>
              <a:rPr lang="en-GB" dirty="0"/>
              <a:t>Next steps</a:t>
            </a:r>
          </a:p>
        </p:txBody>
      </p:sp>
      <p:pic>
        <p:nvPicPr>
          <p:cNvPr id="9" name="Content Placeholder 8" descr="UoS Disability Staff Network sharepoint site.">
            <a:extLst>
              <a:ext uri="{FF2B5EF4-FFF2-40B4-BE49-F238E27FC236}">
                <a16:creationId xmlns:a16="http://schemas.microsoft.com/office/drawing/2014/main" id="{A7388DF0-4C9D-46CE-A849-8F2A326EBD4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631" b="1180"/>
          <a:stretch/>
        </p:blipFill>
        <p:spPr>
          <a:xfrm>
            <a:off x="238124" y="1456155"/>
            <a:ext cx="11677649" cy="4823460"/>
          </a:xfrm>
          <a:noFill/>
          <a:ln w="38100">
            <a:solidFill>
              <a:schemeClr val="accent5"/>
            </a:solidFill>
          </a:ln>
        </p:spPr>
      </p:pic>
      <p:sp>
        <p:nvSpPr>
          <p:cNvPr id="5" name="Slide Number Placeholder 4">
            <a:extLst>
              <a:ext uri="{FF2B5EF4-FFF2-40B4-BE49-F238E27FC236}">
                <a16:creationId xmlns:a16="http://schemas.microsoft.com/office/drawing/2014/main" id="{F45240AE-2411-440A-B607-0803ABC7F8C0}"/>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85</a:t>
            </a:fld>
            <a:endParaRPr lang="en-GB"/>
          </a:p>
        </p:txBody>
      </p:sp>
      <p:sp>
        <p:nvSpPr>
          <p:cNvPr id="10" name="Footer Placeholder 9">
            <a:extLst>
              <a:ext uri="{FF2B5EF4-FFF2-40B4-BE49-F238E27FC236}">
                <a16:creationId xmlns:a16="http://schemas.microsoft.com/office/drawing/2014/main" id="{9E48A648-B4AF-4325-8B8B-F5B39924EAA0}"/>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19024445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5F34056-F0AA-46B0-9B84-3F2559FAD6D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500" y="1857375"/>
            <a:ext cx="5162550" cy="4171950"/>
          </a:xfrm>
          <a:ln w="38100">
            <a:solidFill>
              <a:schemeClr val="accent5"/>
            </a:solidFill>
          </a:ln>
        </p:spPr>
      </p:pic>
      <p:pic>
        <p:nvPicPr>
          <p:cNvPr id="11" name="Content Placeholder 10">
            <a:extLst>
              <a:ext uri="{FF2B5EF4-FFF2-40B4-BE49-F238E27FC236}">
                <a16:creationId xmlns:a16="http://schemas.microsoft.com/office/drawing/2014/main" id="{E2B7B395-A29D-44B4-B532-DF609D2C30BF}"/>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l="2928"/>
          <a:stretch/>
        </p:blipFill>
        <p:spPr>
          <a:xfrm>
            <a:off x="5623559" y="1857375"/>
            <a:ext cx="6338253" cy="4171950"/>
          </a:xfrm>
          <a:ln w="38100">
            <a:solidFill>
              <a:schemeClr val="accent5"/>
            </a:solidFill>
          </a:ln>
        </p:spPr>
      </p:pic>
      <p:sp>
        <p:nvSpPr>
          <p:cNvPr id="2" name="Title 1">
            <a:extLst>
              <a:ext uri="{FF2B5EF4-FFF2-40B4-BE49-F238E27FC236}">
                <a16:creationId xmlns:a16="http://schemas.microsoft.com/office/drawing/2014/main" id="{17041386-14CE-4DC2-9084-8FFC22B25224}"/>
              </a:ext>
            </a:extLst>
          </p:cNvPr>
          <p:cNvSpPr>
            <a:spLocks noGrp="1"/>
          </p:cNvSpPr>
          <p:nvPr>
            <p:ph type="title"/>
          </p:nvPr>
        </p:nvSpPr>
        <p:spPr>
          <a:xfrm>
            <a:off x="190500" y="147952"/>
            <a:ext cx="11772899" cy="1153360"/>
          </a:xfrm>
        </p:spPr>
        <p:txBody>
          <a:bodyPr anchor="ctr">
            <a:normAutofit/>
          </a:bodyPr>
          <a:lstStyle/>
          <a:p>
            <a:r>
              <a:rPr lang="en-GB" dirty="0"/>
              <a:t>Go further</a:t>
            </a:r>
          </a:p>
        </p:txBody>
      </p:sp>
      <p:sp>
        <p:nvSpPr>
          <p:cNvPr id="4" name="Footer Placeholder 3">
            <a:extLst>
              <a:ext uri="{FF2B5EF4-FFF2-40B4-BE49-F238E27FC236}">
                <a16:creationId xmlns:a16="http://schemas.microsoft.com/office/drawing/2014/main" id="{4185C87E-7BC4-4992-849D-98A211AE71D8}"/>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t>Matthew Deeprose</a:t>
            </a:r>
          </a:p>
        </p:txBody>
      </p:sp>
      <p:sp>
        <p:nvSpPr>
          <p:cNvPr id="5" name="Slide Number Placeholder 4">
            <a:extLst>
              <a:ext uri="{FF2B5EF4-FFF2-40B4-BE49-F238E27FC236}">
                <a16:creationId xmlns:a16="http://schemas.microsoft.com/office/drawing/2014/main" id="{8068DFF4-1DE6-4592-8E40-185997D9D6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86</a:t>
            </a:fld>
            <a:endParaRPr lang="en-GB"/>
          </a:p>
        </p:txBody>
      </p:sp>
    </p:spTree>
    <p:extLst>
      <p:ext uri="{BB962C8B-B14F-4D97-AF65-F5344CB8AC3E}">
        <p14:creationId xmlns:p14="http://schemas.microsoft.com/office/powerpoint/2010/main" val="1837374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E5CF-44A4-4F07-AA43-1842335C244F}"/>
              </a:ext>
            </a:extLst>
          </p:cNvPr>
          <p:cNvSpPr>
            <a:spLocks noGrp="1"/>
          </p:cNvSpPr>
          <p:nvPr>
            <p:ph type="title"/>
          </p:nvPr>
        </p:nvSpPr>
        <p:spPr>
          <a:xfrm>
            <a:off x="190500" y="147952"/>
            <a:ext cx="11772899" cy="1153360"/>
          </a:xfrm>
        </p:spPr>
        <p:txBody>
          <a:bodyPr anchor="ctr">
            <a:normAutofit/>
          </a:bodyPr>
          <a:lstStyle/>
          <a:p>
            <a:r>
              <a:rPr lang="en-GB" dirty="0"/>
              <a:t>Agenda</a:t>
            </a:r>
          </a:p>
        </p:txBody>
      </p:sp>
      <p:sp>
        <p:nvSpPr>
          <p:cNvPr id="4" name="Slide Number Placeholder 3">
            <a:extLst>
              <a:ext uri="{FF2B5EF4-FFF2-40B4-BE49-F238E27FC236}">
                <a16:creationId xmlns:a16="http://schemas.microsoft.com/office/drawing/2014/main" id="{04FECE82-B44E-43A5-8C4E-CEA5CAA1E8C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87</a:t>
            </a:fld>
            <a:endParaRPr lang="en-GB"/>
          </a:p>
        </p:txBody>
      </p:sp>
      <p:sp>
        <p:nvSpPr>
          <p:cNvPr id="21" name="Freeform: Shape 20">
            <a:extLst>
              <a:ext uri="{FF2B5EF4-FFF2-40B4-BE49-F238E27FC236}">
                <a16:creationId xmlns:a16="http://schemas.microsoft.com/office/drawing/2014/main" id="{EF20975D-55AE-4E3E-BDD9-2CE3E4CEB5B1}"/>
              </a:ext>
            </a:extLst>
          </p:cNvPr>
          <p:cNvSpPr/>
          <p:nvPr/>
        </p:nvSpPr>
        <p:spPr>
          <a:xfrm>
            <a:off x="228600" y="1541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4"/>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Who am I?</a:t>
            </a:r>
            <a:endParaRPr lang="en-US" sz="1800" kern="1200"/>
          </a:p>
        </p:txBody>
      </p:sp>
      <p:sp>
        <p:nvSpPr>
          <p:cNvPr id="22" name="Freeform: Shape 21">
            <a:extLst>
              <a:ext uri="{FF2B5EF4-FFF2-40B4-BE49-F238E27FC236}">
                <a16:creationId xmlns:a16="http://schemas.microsoft.com/office/drawing/2014/main" id="{AD078611-A35B-4F10-81E8-9F0DF75F2912}"/>
              </a:ext>
            </a:extLst>
          </p:cNvPr>
          <p:cNvSpPr/>
          <p:nvPr/>
        </p:nvSpPr>
        <p:spPr>
          <a:xfrm>
            <a:off x="228600" y="2211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4"/>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dirty="0"/>
              <a:t>Why is accessibility important?</a:t>
            </a:r>
            <a:endParaRPr lang="en-US" sz="1800" kern="1200" dirty="0"/>
          </a:p>
        </p:txBody>
      </p:sp>
      <p:sp>
        <p:nvSpPr>
          <p:cNvPr id="23" name="Freeform: Shape 22">
            <a:extLst>
              <a:ext uri="{FF2B5EF4-FFF2-40B4-BE49-F238E27FC236}">
                <a16:creationId xmlns:a16="http://schemas.microsoft.com/office/drawing/2014/main" id="{4AAB69B5-6EF2-48F7-BBE1-447105631B6C}"/>
              </a:ext>
            </a:extLst>
          </p:cNvPr>
          <p:cNvSpPr/>
          <p:nvPr/>
        </p:nvSpPr>
        <p:spPr>
          <a:xfrm>
            <a:off x="228600" y="28811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4"/>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How do we know what good looks like?</a:t>
            </a:r>
            <a:endParaRPr lang="en-US" sz="1800" kern="1200"/>
          </a:p>
        </p:txBody>
      </p:sp>
      <p:sp>
        <p:nvSpPr>
          <p:cNvPr id="24" name="Freeform: Shape 23">
            <a:extLst>
              <a:ext uri="{FF2B5EF4-FFF2-40B4-BE49-F238E27FC236}">
                <a16:creationId xmlns:a16="http://schemas.microsoft.com/office/drawing/2014/main" id="{8B6A23B8-6889-4401-AF03-3E94355DFD7C}"/>
              </a:ext>
            </a:extLst>
          </p:cNvPr>
          <p:cNvSpPr/>
          <p:nvPr/>
        </p:nvSpPr>
        <p:spPr>
          <a:xfrm>
            <a:off x="228600" y="35507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a:t>Alternative text</a:t>
            </a:r>
            <a:endParaRPr lang="en-US" sz="1800" kern="1200"/>
          </a:p>
        </p:txBody>
      </p:sp>
      <p:sp>
        <p:nvSpPr>
          <p:cNvPr id="25" name="Freeform: Shape 24">
            <a:extLst>
              <a:ext uri="{FF2B5EF4-FFF2-40B4-BE49-F238E27FC236}">
                <a16:creationId xmlns:a16="http://schemas.microsoft.com/office/drawing/2014/main" id="{7D528AA8-10CF-4C5A-8F19-76C3BF6AE7D1}"/>
              </a:ext>
            </a:extLst>
          </p:cNvPr>
          <p:cNvSpPr/>
          <p:nvPr/>
        </p:nvSpPr>
        <p:spPr>
          <a:xfrm>
            <a:off x="228600" y="42203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dirty="0"/>
              <a:t>Colour shouldn’t be the only way we convey meaning.</a:t>
            </a:r>
            <a:endParaRPr lang="en-US" sz="1800" kern="1200" dirty="0"/>
          </a:p>
        </p:txBody>
      </p:sp>
      <p:sp>
        <p:nvSpPr>
          <p:cNvPr id="26" name="Freeform: Shape 25">
            <a:extLst>
              <a:ext uri="{FF2B5EF4-FFF2-40B4-BE49-F238E27FC236}">
                <a16:creationId xmlns:a16="http://schemas.microsoft.com/office/drawing/2014/main" id="{6889574B-EDB8-4201-B250-42D830FD6A48}"/>
              </a:ext>
            </a:extLst>
          </p:cNvPr>
          <p:cNvSpPr/>
          <p:nvPr/>
        </p:nvSpPr>
        <p:spPr>
          <a:xfrm>
            <a:off x="228600" y="4889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dirty="0"/>
              <a:t>Use enough contrast</a:t>
            </a:r>
            <a:endParaRPr lang="en-US" sz="1800" kern="1200" dirty="0"/>
          </a:p>
        </p:txBody>
      </p:sp>
      <p:sp>
        <p:nvSpPr>
          <p:cNvPr id="27" name="Freeform: Shape 26">
            <a:extLst>
              <a:ext uri="{FF2B5EF4-FFF2-40B4-BE49-F238E27FC236}">
                <a16:creationId xmlns:a16="http://schemas.microsoft.com/office/drawing/2014/main" id="{83C51556-7FA9-4D0F-B424-DD9D872097D7}"/>
              </a:ext>
            </a:extLst>
          </p:cNvPr>
          <p:cNvSpPr/>
          <p:nvPr/>
        </p:nvSpPr>
        <p:spPr>
          <a:xfrm>
            <a:off x="228600" y="5559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2"/>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96909" tIns="96909" rIns="96909" bIns="96909" numCol="1" spcCol="1270" anchor="ctr" anchorCtr="0">
            <a:noAutofit/>
          </a:bodyPr>
          <a:lstStyle/>
          <a:p>
            <a:pPr marL="0" lvl="0" indent="0" algn="l" defTabSz="800100">
              <a:lnSpc>
                <a:spcPct val="90000"/>
              </a:lnSpc>
              <a:spcBef>
                <a:spcPct val="0"/>
              </a:spcBef>
              <a:spcAft>
                <a:spcPct val="35000"/>
              </a:spcAft>
              <a:buNone/>
            </a:pPr>
            <a:r>
              <a:rPr lang="en-GB" sz="1800" kern="1200" dirty="0"/>
              <a:t>UOS_PBI_Theme_1.json</a:t>
            </a:r>
            <a:endParaRPr lang="en-US" sz="1800" kern="1200" dirty="0"/>
          </a:p>
        </p:txBody>
      </p:sp>
      <p:sp>
        <p:nvSpPr>
          <p:cNvPr id="13" name="Freeform: Shape 12">
            <a:extLst>
              <a:ext uri="{FF2B5EF4-FFF2-40B4-BE49-F238E27FC236}">
                <a16:creationId xmlns:a16="http://schemas.microsoft.com/office/drawing/2014/main" id="{268A3909-A4BB-4293-BB15-E9A0DDC2EDA4}"/>
              </a:ext>
            </a:extLst>
          </p:cNvPr>
          <p:cNvSpPr/>
          <p:nvPr/>
        </p:nvSpPr>
        <p:spPr>
          <a:xfrm>
            <a:off x="6273800" y="1541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1"/>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Can you get around using the keyboard alone?</a:t>
            </a:r>
            <a:endParaRPr lang="en-US" sz="2100" kern="1200" dirty="0"/>
          </a:p>
        </p:txBody>
      </p:sp>
      <p:sp>
        <p:nvSpPr>
          <p:cNvPr id="14" name="Freeform: Shape 13">
            <a:extLst>
              <a:ext uri="{FF2B5EF4-FFF2-40B4-BE49-F238E27FC236}">
                <a16:creationId xmlns:a16="http://schemas.microsoft.com/office/drawing/2014/main" id="{D476FC74-325C-46C7-A74F-1DC590BD7CC0}"/>
              </a:ext>
            </a:extLst>
          </p:cNvPr>
          <p:cNvSpPr/>
          <p:nvPr/>
        </p:nvSpPr>
        <p:spPr>
          <a:xfrm>
            <a:off x="6273800" y="2211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1"/>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a:t>Focus indicators and focus order</a:t>
            </a:r>
            <a:endParaRPr lang="en-US" sz="2100" kern="1200"/>
          </a:p>
        </p:txBody>
      </p:sp>
      <p:sp>
        <p:nvSpPr>
          <p:cNvPr id="15" name="Freeform: Shape 14">
            <a:extLst>
              <a:ext uri="{FF2B5EF4-FFF2-40B4-BE49-F238E27FC236}">
                <a16:creationId xmlns:a16="http://schemas.microsoft.com/office/drawing/2014/main" id="{B06D6692-981B-4037-B494-2C427270138C}"/>
              </a:ext>
            </a:extLst>
          </p:cNvPr>
          <p:cNvSpPr/>
          <p:nvPr/>
        </p:nvSpPr>
        <p:spPr>
          <a:xfrm>
            <a:off x="6273800" y="28811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3"/>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Links</a:t>
            </a:r>
            <a:endParaRPr lang="en-US" sz="2100" kern="1200" dirty="0"/>
          </a:p>
        </p:txBody>
      </p:sp>
      <p:sp>
        <p:nvSpPr>
          <p:cNvPr id="16" name="Freeform: Shape 15">
            <a:extLst>
              <a:ext uri="{FF2B5EF4-FFF2-40B4-BE49-F238E27FC236}">
                <a16:creationId xmlns:a16="http://schemas.microsoft.com/office/drawing/2014/main" id="{EFB813C6-0F76-41DA-969A-23284915BDC6}"/>
              </a:ext>
            </a:extLst>
          </p:cNvPr>
          <p:cNvSpPr/>
          <p:nvPr/>
        </p:nvSpPr>
        <p:spPr>
          <a:xfrm>
            <a:off x="6273800" y="35507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3"/>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Titles, labels and abbreviations</a:t>
            </a:r>
            <a:endParaRPr lang="en-US" sz="2100" kern="1200" dirty="0"/>
          </a:p>
        </p:txBody>
      </p:sp>
      <p:sp>
        <p:nvSpPr>
          <p:cNvPr id="17" name="Freeform: Shape 16">
            <a:extLst>
              <a:ext uri="{FF2B5EF4-FFF2-40B4-BE49-F238E27FC236}">
                <a16:creationId xmlns:a16="http://schemas.microsoft.com/office/drawing/2014/main" id="{E5B665BB-420D-4E97-98DF-CFA3959A6C6C}"/>
              </a:ext>
            </a:extLst>
          </p:cNvPr>
          <p:cNvSpPr/>
          <p:nvPr/>
        </p:nvSpPr>
        <p:spPr>
          <a:xfrm>
            <a:off x="6273800" y="42203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5"/>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a:t>Automated testing</a:t>
            </a:r>
            <a:endParaRPr lang="en-US" sz="2100" kern="1200"/>
          </a:p>
        </p:txBody>
      </p:sp>
      <p:sp>
        <p:nvSpPr>
          <p:cNvPr id="18" name="Freeform: Shape 17">
            <a:extLst>
              <a:ext uri="{FF2B5EF4-FFF2-40B4-BE49-F238E27FC236}">
                <a16:creationId xmlns:a16="http://schemas.microsoft.com/office/drawing/2014/main" id="{3558025D-B656-4A0B-9E68-34D4468A2D26}"/>
              </a:ext>
            </a:extLst>
          </p:cNvPr>
          <p:cNvSpPr/>
          <p:nvPr/>
        </p:nvSpPr>
        <p:spPr>
          <a:xfrm>
            <a:off x="6273800" y="48899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5"/>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dirty="0"/>
              <a:t>Next steps</a:t>
            </a:r>
            <a:endParaRPr lang="en-US" sz="2100" kern="1200" dirty="0"/>
          </a:p>
        </p:txBody>
      </p:sp>
      <p:sp>
        <p:nvSpPr>
          <p:cNvPr id="19" name="Freeform: Shape 18">
            <a:extLst>
              <a:ext uri="{FF2B5EF4-FFF2-40B4-BE49-F238E27FC236}">
                <a16:creationId xmlns:a16="http://schemas.microsoft.com/office/drawing/2014/main" id="{141BE3E6-2150-496F-8254-C69D60344D97}"/>
              </a:ext>
            </a:extLst>
          </p:cNvPr>
          <p:cNvSpPr/>
          <p:nvPr/>
        </p:nvSpPr>
        <p:spPr>
          <a:xfrm>
            <a:off x="6273800" y="5559596"/>
            <a:ext cx="5689600" cy="580320"/>
          </a:xfrm>
          <a:custGeom>
            <a:avLst/>
            <a:gdLst>
              <a:gd name="connsiteX0" fmla="*/ 0 w 5689600"/>
              <a:gd name="connsiteY0" fmla="*/ 96722 h 580320"/>
              <a:gd name="connsiteX1" fmla="*/ 96722 w 5689600"/>
              <a:gd name="connsiteY1" fmla="*/ 0 h 580320"/>
              <a:gd name="connsiteX2" fmla="*/ 5592878 w 5689600"/>
              <a:gd name="connsiteY2" fmla="*/ 0 h 580320"/>
              <a:gd name="connsiteX3" fmla="*/ 5689600 w 5689600"/>
              <a:gd name="connsiteY3" fmla="*/ 96722 h 580320"/>
              <a:gd name="connsiteX4" fmla="*/ 5689600 w 5689600"/>
              <a:gd name="connsiteY4" fmla="*/ 483598 h 580320"/>
              <a:gd name="connsiteX5" fmla="*/ 5592878 w 5689600"/>
              <a:gd name="connsiteY5" fmla="*/ 580320 h 580320"/>
              <a:gd name="connsiteX6" fmla="*/ 96722 w 5689600"/>
              <a:gd name="connsiteY6" fmla="*/ 580320 h 580320"/>
              <a:gd name="connsiteX7" fmla="*/ 0 w 5689600"/>
              <a:gd name="connsiteY7" fmla="*/ 483598 h 580320"/>
              <a:gd name="connsiteX8" fmla="*/ 0 w 5689600"/>
              <a:gd name="connsiteY8" fmla="*/ 96722 h 58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580320">
                <a:moveTo>
                  <a:pt x="0" y="96722"/>
                </a:moveTo>
                <a:cubicBezTo>
                  <a:pt x="0" y="43304"/>
                  <a:pt x="43304" y="0"/>
                  <a:pt x="96722" y="0"/>
                </a:cubicBezTo>
                <a:lnTo>
                  <a:pt x="5592878" y="0"/>
                </a:lnTo>
                <a:cubicBezTo>
                  <a:pt x="5646296" y="0"/>
                  <a:pt x="5689600" y="43304"/>
                  <a:pt x="5689600" y="96722"/>
                </a:cubicBezTo>
                <a:lnTo>
                  <a:pt x="5689600" y="483598"/>
                </a:lnTo>
                <a:cubicBezTo>
                  <a:pt x="5689600" y="537016"/>
                  <a:pt x="5646296" y="580320"/>
                  <a:pt x="5592878" y="580320"/>
                </a:cubicBezTo>
                <a:lnTo>
                  <a:pt x="96722" y="580320"/>
                </a:lnTo>
                <a:cubicBezTo>
                  <a:pt x="43304" y="580320"/>
                  <a:pt x="0" y="537016"/>
                  <a:pt x="0" y="483598"/>
                </a:cubicBezTo>
                <a:lnTo>
                  <a:pt x="0" y="96722"/>
                </a:lnTo>
                <a:close/>
              </a:path>
            </a:pathLst>
          </a:custGeom>
          <a:solidFill>
            <a:schemeClr val="tx2"/>
          </a:solidFill>
          <a:ln w="38100">
            <a:solidFill>
              <a:schemeClr val="accent5"/>
            </a:solidFill>
          </a:ln>
        </p:spPr>
        <p:style>
          <a:lnRef idx="0">
            <a:scrgbClr r="0" g="0" b="0"/>
          </a:lnRef>
          <a:fillRef idx="3">
            <a:scrgbClr r="0" g="0" b="0"/>
          </a:fillRef>
          <a:effectRef idx="3">
            <a:schemeClr val="accent2">
              <a:hueOff val="0"/>
              <a:satOff val="0"/>
              <a:lumOff val="0"/>
              <a:alphaOff val="0"/>
            </a:schemeClr>
          </a:effectRef>
          <a:fontRef idx="minor">
            <a:schemeClr val="lt1"/>
          </a:fontRef>
        </p:style>
        <p:txBody>
          <a:bodyPr spcFirstLastPara="0" vert="horz" wrap="square" lIns="108339" tIns="108339" rIns="108339" bIns="108339" numCol="1" spcCol="1270" anchor="ctr" anchorCtr="0">
            <a:noAutofit/>
          </a:bodyPr>
          <a:lstStyle/>
          <a:p>
            <a:pPr marL="0" lvl="0" indent="0" algn="l" defTabSz="933450">
              <a:lnSpc>
                <a:spcPct val="90000"/>
              </a:lnSpc>
              <a:spcBef>
                <a:spcPct val="0"/>
              </a:spcBef>
              <a:spcAft>
                <a:spcPct val="35000"/>
              </a:spcAft>
              <a:buNone/>
            </a:pPr>
            <a:r>
              <a:rPr lang="en-GB" sz="2100" kern="1200"/>
              <a:t>Q+A</a:t>
            </a:r>
            <a:endParaRPr lang="en-US" sz="2100" kern="1200" dirty="0"/>
          </a:p>
        </p:txBody>
      </p:sp>
      <p:sp>
        <p:nvSpPr>
          <p:cNvPr id="3" name="Footer Placeholder 2">
            <a:extLst>
              <a:ext uri="{FF2B5EF4-FFF2-40B4-BE49-F238E27FC236}">
                <a16:creationId xmlns:a16="http://schemas.microsoft.com/office/drawing/2014/main" id="{18915785-8835-42A4-8FA3-69AC28D1F521}"/>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7323073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86311-53C6-46E6-92D1-56B2F7579C6C}"/>
              </a:ext>
            </a:extLst>
          </p:cNvPr>
          <p:cNvSpPr>
            <a:spLocks noGrp="1"/>
          </p:cNvSpPr>
          <p:nvPr>
            <p:ph type="title"/>
          </p:nvPr>
        </p:nvSpPr>
        <p:spPr/>
        <p:txBody>
          <a:bodyPr/>
          <a:lstStyle/>
          <a:p>
            <a:r>
              <a:rPr lang="en-GB" dirty="0"/>
              <a:t>Resources</a:t>
            </a:r>
          </a:p>
        </p:txBody>
      </p:sp>
      <p:sp>
        <p:nvSpPr>
          <p:cNvPr id="3" name="Content Placeholder 2">
            <a:extLst>
              <a:ext uri="{FF2B5EF4-FFF2-40B4-BE49-F238E27FC236}">
                <a16:creationId xmlns:a16="http://schemas.microsoft.com/office/drawing/2014/main" id="{97E215FC-684D-409F-AFAA-5F33D2159B25}"/>
              </a:ext>
            </a:extLst>
          </p:cNvPr>
          <p:cNvSpPr>
            <a:spLocks noGrp="1"/>
          </p:cNvSpPr>
          <p:nvPr>
            <p:ph sz="half" idx="1"/>
          </p:nvPr>
        </p:nvSpPr>
        <p:spPr/>
        <p:txBody>
          <a:bodyPr anchor="ctr"/>
          <a:lstStyle/>
          <a:p>
            <a:r>
              <a:rPr lang="en-GB" dirty="0">
                <a:hlinkClick r:id="rId3"/>
              </a:rPr>
              <a:t>Overview of accessibility in Power BI</a:t>
            </a:r>
            <a:endParaRPr lang="en-GB" dirty="0">
              <a:hlinkClick r:id="rId4"/>
            </a:endParaRPr>
          </a:p>
          <a:p>
            <a:r>
              <a:rPr lang="en-GB" dirty="0" err="1">
                <a:hlinkClick r:id="rId4"/>
              </a:rPr>
              <a:t>PowBility</a:t>
            </a:r>
            <a:endParaRPr lang="en-GB" dirty="0"/>
          </a:p>
          <a:p>
            <a:r>
              <a:rPr lang="en-GB" dirty="0">
                <a:hlinkClick r:id="rId5"/>
              </a:rPr>
              <a:t>Stop Letting Accessibility Be Optional In Your Power BI Reports</a:t>
            </a:r>
            <a:endParaRPr lang="en-GB" dirty="0"/>
          </a:p>
          <a:p>
            <a:r>
              <a:rPr lang="en-GB" dirty="0">
                <a:hlinkClick r:id="rId6"/>
              </a:rPr>
              <a:t>Keyboard shortcuts in Power BI Desktop</a:t>
            </a:r>
            <a:endParaRPr lang="en-GB" dirty="0"/>
          </a:p>
        </p:txBody>
      </p:sp>
      <p:sp>
        <p:nvSpPr>
          <p:cNvPr id="4" name="Content Placeholder 3">
            <a:extLst>
              <a:ext uri="{FF2B5EF4-FFF2-40B4-BE49-F238E27FC236}">
                <a16:creationId xmlns:a16="http://schemas.microsoft.com/office/drawing/2014/main" id="{E3AAC352-C23D-4977-B018-9E5B0742DB0D}"/>
              </a:ext>
            </a:extLst>
          </p:cNvPr>
          <p:cNvSpPr>
            <a:spLocks noGrp="1"/>
          </p:cNvSpPr>
          <p:nvPr>
            <p:ph sz="half" idx="2"/>
          </p:nvPr>
        </p:nvSpPr>
        <p:spPr/>
        <p:txBody>
          <a:bodyPr anchor="ctr"/>
          <a:lstStyle/>
          <a:p>
            <a:r>
              <a:rPr lang="en-GB" dirty="0">
                <a:hlinkClick r:id="rId7"/>
              </a:rPr>
              <a:t>Power BI Screen Reader Accessibility</a:t>
            </a:r>
            <a:endParaRPr lang="en-GB" dirty="0"/>
          </a:p>
          <a:p>
            <a:r>
              <a:rPr lang="en-GB" dirty="0">
                <a:hlinkClick r:id="rId8"/>
              </a:rPr>
              <a:t>Power BI Report Accessibility Checklist</a:t>
            </a:r>
            <a:endParaRPr lang="en-GB" dirty="0"/>
          </a:p>
          <a:p>
            <a:r>
              <a:rPr lang="en-GB" dirty="0">
                <a:hlinkClick r:id="rId9"/>
              </a:rPr>
              <a:t>Accessibility insights</a:t>
            </a:r>
            <a:endParaRPr lang="en-GB" dirty="0"/>
          </a:p>
        </p:txBody>
      </p:sp>
      <p:sp>
        <p:nvSpPr>
          <p:cNvPr id="5" name="Slide Number Placeholder 4">
            <a:extLst>
              <a:ext uri="{FF2B5EF4-FFF2-40B4-BE49-F238E27FC236}">
                <a16:creationId xmlns:a16="http://schemas.microsoft.com/office/drawing/2014/main" id="{3ECB897A-9EA1-440B-9DA8-9716B00B39B9}"/>
              </a:ext>
            </a:extLst>
          </p:cNvPr>
          <p:cNvSpPr>
            <a:spLocks noGrp="1"/>
          </p:cNvSpPr>
          <p:nvPr>
            <p:ph type="sldNum" sz="quarter" idx="4"/>
          </p:nvPr>
        </p:nvSpPr>
        <p:spPr/>
        <p:txBody>
          <a:bodyPr/>
          <a:lstStyle/>
          <a:p>
            <a:fld id="{51AC9CB8-E4A1-4C80-A0FE-41AB03406E23}" type="slidenum">
              <a:rPr lang="en-GB" smtClean="0"/>
              <a:pPr/>
              <a:t>88</a:t>
            </a:fld>
            <a:endParaRPr lang="en-GB"/>
          </a:p>
        </p:txBody>
      </p:sp>
      <p:sp>
        <p:nvSpPr>
          <p:cNvPr id="6" name="Footer Placeholder 5">
            <a:extLst>
              <a:ext uri="{FF2B5EF4-FFF2-40B4-BE49-F238E27FC236}">
                <a16:creationId xmlns:a16="http://schemas.microsoft.com/office/drawing/2014/main" id="{FD387D04-DF3E-4570-90B3-68F9FD97F3AD}"/>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88983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C6797-D140-4BDE-9376-4C337A6A73EC}"/>
              </a:ext>
            </a:extLst>
          </p:cNvPr>
          <p:cNvSpPr>
            <a:spLocks noGrp="1"/>
          </p:cNvSpPr>
          <p:nvPr>
            <p:ph type="title"/>
          </p:nvPr>
        </p:nvSpPr>
        <p:spPr>
          <a:xfrm>
            <a:off x="190500" y="147952"/>
            <a:ext cx="11772899" cy="1153360"/>
          </a:xfrm>
        </p:spPr>
        <p:txBody>
          <a:bodyPr anchor="ctr">
            <a:normAutofit/>
          </a:bodyPr>
          <a:lstStyle/>
          <a:p>
            <a:r>
              <a:rPr lang="en-GB" dirty="0"/>
              <a:t>Questions and answers</a:t>
            </a:r>
          </a:p>
        </p:txBody>
      </p:sp>
      <p:pic>
        <p:nvPicPr>
          <p:cNvPr id="6" name="Picture 5" descr="3D black question marks with one yellow question mark">
            <a:extLst>
              <a:ext uri="{FF2B5EF4-FFF2-40B4-BE49-F238E27FC236}">
                <a16:creationId xmlns:a16="http://schemas.microsoft.com/office/drawing/2014/main" id="{655C4AE3-1A0B-B62F-2E19-BCBFC3124F8E}"/>
              </a:ext>
            </a:extLst>
          </p:cNvPr>
          <p:cNvPicPr>
            <a:picLocks noChangeAspect="1"/>
          </p:cNvPicPr>
          <p:nvPr/>
        </p:nvPicPr>
        <p:blipFill rotWithShape="1">
          <a:blip r:embed="rId3"/>
          <a:srcRect l="2899"/>
          <a:stretch/>
        </p:blipFill>
        <p:spPr>
          <a:xfrm>
            <a:off x="190500" y="1733492"/>
            <a:ext cx="11772899" cy="4425401"/>
          </a:xfrm>
          <a:prstGeom prst="rect">
            <a:avLst/>
          </a:prstGeom>
          <a:noFill/>
          <a:ln w="38100">
            <a:solidFill>
              <a:schemeClr val="accent5"/>
            </a:solidFill>
          </a:ln>
        </p:spPr>
      </p:pic>
      <p:sp>
        <p:nvSpPr>
          <p:cNvPr id="4" name="Slide Number Placeholder 3">
            <a:extLst>
              <a:ext uri="{FF2B5EF4-FFF2-40B4-BE49-F238E27FC236}">
                <a16:creationId xmlns:a16="http://schemas.microsoft.com/office/drawing/2014/main" id="{4F31825F-9A5B-4A50-8AE5-5AD60810BD4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89</a:t>
            </a:fld>
            <a:endParaRPr lang="en-GB"/>
          </a:p>
        </p:txBody>
      </p:sp>
      <p:sp>
        <p:nvSpPr>
          <p:cNvPr id="3" name="Footer Placeholder 2">
            <a:extLst>
              <a:ext uri="{FF2B5EF4-FFF2-40B4-BE49-F238E27FC236}">
                <a16:creationId xmlns:a16="http://schemas.microsoft.com/office/drawing/2014/main" id="{83AEAFE5-5273-4EFF-B5DE-9407C2328CC3}"/>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24504425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1D3B8-18FD-4018-947B-42B8C4369CAE}"/>
              </a:ext>
            </a:extLst>
          </p:cNvPr>
          <p:cNvSpPr>
            <a:spLocks noGrp="1"/>
          </p:cNvSpPr>
          <p:nvPr>
            <p:ph type="title"/>
          </p:nvPr>
        </p:nvSpPr>
        <p:spPr>
          <a:xfrm>
            <a:off x="190500" y="147952"/>
            <a:ext cx="11772899" cy="1153360"/>
          </a:xfrm>
        </p:spPr>
        <p:txBody>
          <a:bodyPr anchor="ctr">
            <a:normAutofit/>
          </a:bodyPr>
          <a:lstStyle/>
          <a:p>
            <a:r>
              <a:rPr lang="en-GB" dirty="0"/>
              <a:t>Accessible content is better content</a:t>
            </a:r>
          </a:p>
        </p:txBody>
      </p:sp>
      <p:pic>
        <p:nvPicPr>
          <p:cNvPr id="8" name="Picture 7" descr="Person writing on a notepad">
            <a:extLst>
              <a:ext uri="{FF2B5EF4-FFF2-40B4-BE49-F238E27FC236}">
                <a16:creationId xmlns:a16="http://schemas.microsoft.com/office/drawing/2014/main" id="{1EE512C5-0ACE-4EBB-991C-7DB4D8F0A932}"/>
              </a:ext>
            </a:extLst>
          </p:cNvPr>
          <p:cNvPicPr>
            <a:picLocks noChangeAspect="1"/>
          </p:cNvPicPr>
          <p:nvPr/>
        </p:nvPicPr>
        <p:blipFill rotWithShape="1">
          <a:blip r:embed="rId3"/>
          <a:srcRect t="24950" r="-1" b="27617"/>
          <a:stretch/>
        </p:blipFill>
        <p:spPr>
          <a:xfrm>
            <a:off x="190500" y="1733492"/>
            <a:ext cx="11772899" cy="4425401"/>
          </a:xfrm>
          <a:prstGeom prst="rect">
            <a:avLst/>
          </a:prstGeom>
          <a:noFill/>
          <a:ln w="38100">
            <a:solidFill>
              <a:schemeClr val="accent5"/>
            </a:solidFill>
          </a:ln>
        </p:spPr>
      </p:pic>
      <p:sp>
        <p:nvSpPr>
          <p:cNvPr id="5" name="Slide Number Placeholder 4">
            <a:extLst>
              <a:ext uri="{FF2B5EF4-FFF2-40B4-BE49-F238E27FC236}">
                <a16:creationId xmlns:a16="http://schemas.microsoft.com/office/drawing/2014/main" id="{6F8F29D0-D3C5-4955-8BAC-80729D211C1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sp>
        <p:nvSpPr>
          <p:cNvPr id="3" name="Footer Placeholder 2">
            <a:extLst>
              <a:ext uri="{FF2B5EF4-FFF2-40B4-BE49-F238E27FC236}">
                <a16:creationId xmlns:a16="http://schemas.microsoft.com/office/drawing/2014/main" id="{7F73E69F-F7A3-4E38-A3B1-B73611C6F1FF}"/>
              </a:ext>
            </a:extLst>
          </p:cNvPr>
          <p:cNvSpPr>
            <a:spLocks noGrp="1"/>
          </p:cNvSpPr>
          <p:nvPr>
            <p:ph type="ftr" sz="quarter" idx="3"/>
          </p:nvPr>
        </p:nvSpPr>
        <p:spPr/>
        <p:txBody>
          <a:bodyPr/>
          <a:lstStyle/>
          <a:p>
            <a:r>
              <a:rPr lang="en-GB"/>
              <a:t>Matthew Deeprose</a:t>
            </a:r>
          </a:p>
        </p:txBody>
      </p:sp>
    </p:spTree>
    <p:extLst>
      <p:ext uri="{BB962C8B-B14F-4D97-AF65-F5344CB8AC3E}">
        <p14:creationId xmlns:p14="http://schemas.microsoft.com/office/powerpoint/2010/main" val="38887667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591bf2af-4ed4-40c9-8776-7a547df8fb08"/>
</p:tagLst>
</file>

<file path=ppt/theme/theme1.xml><?xml version="1.0" encoding="utf-8"?>
<a:theme xmlns:a="http://schemas.openxmlformats.org/drawingml/2006/main" name="1_Office Theme">
  <a:themeElements>
    <a:clrScheme name="Custom 3">
      <a:dk1>
        <a:srgbClr val="231F20"/>
      </a:dk1>
      <a:lt1>
        <a:srgbClr val="E1E8EC"/>
      </a:lt1>
      <a:dk2>
        <a:srgbClr val="00131D"/>
      </a:dk2>
      <a:lt2>
        <a:srgbClr val="E1E8EC"/>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pptx" id="{9F99DB61-0060-4F82-A3EA-D35252C4D9DD}" vid="{EE8AF50C-BADA-4AB2-AAF7-761EAFA2D399}"/>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pptx" id="{9F99DB61-0060-4F82-A3EA-D35252C4D9DD}" vid="{D550460C-48B7-4500-9A9D-70CDFC9702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5905B0-825A-40CE-8CFE-F761F2B4E98B}">
  <ds:schemaRefs>
    <ds:schemaRef ds:uri="http://schemas.microsoft.com/office/2006/metadata/properties"/>
    <ds:schemaRef ds:uri="http://www.w3.org/XML/1998/namespace"/>
    <ds:schemaRef ds:uri="http://purl.org/dc/terms/"/>
    <ds:schemaRef ds:uri="http://schemas.microsoft.com/office/2006/documentManagement/types"/>
    <ds:schemaRef ds:uri="a4980879-dfff-4d72-9837-fe1cc757e8bf"/>
    <ds:schemaRef ds:uri="1824a6be-da4c-47de-99ec-ebd5232030ab"/>
    <ds:schemaRef ds:uri="http://schemas.microsoft.com/office/infopath/2007/PartnerControls"/>
    <ds:schemaRef ds:uri="http://schemas.openxmlformats.org/package/2006/metadata/core-properties"/>
    <ds:schemaRef ds:uri="http://purl.org/dc/dcmitype/"/>
    <ds:schemaRef ds:uri="http://purl.org/dc/elements/1.1/"/>
  </ds:schemaRefs>
</ds:datastoreItem>
</file>

<file path=customXml/itemProps2.xml><?xml version="1.0" encoding="utf-8"?>
<ds:datastoreItem xmlns:ds="http://schemas.openxmlformats.org/officeDocument/2006/customXml" ds:itemID="{E253B83F-B809-4031-B519-361416E897AD}">
  <ds:schemaRefs>
    <ds:schemaRef ds:uri="http://schemas.microsoft.com/sharepoint/v3/contenttype/forms"/>
  </ds:schemaRefs>
</ds:datastoreItem>
</file>

<file path=customXml/itemProps3.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Template</Template>
  <TotalTime>3565</TotalTime>
  <Words>6441</Words>
  <Application>Microsoft Office PowerPoint</Application>
  <PresentationFormat>Widescreen</PresentationFormat>
  <Paragraphs>855</Paragraphs>
  <Slides>89</Slides>
  <Notes>78</Notes>
  <HiddenSlides>14</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89</vt:i4>
      </vt:variant>
    </vt:vector>
  </HeadingPairs>
  <TitlesOfParts>
    <vt:vector size="98" baseType="lpstr">
      <vt:lpstr>-apple-system</vt:lpstr>
      <vt:lpstr>Arial</vt:lpstr>
      <vt:lpstr>Calibri</vt:lpstr>
      <vt:lpstr>Calibri Light</vt:lpstr>
      <vt:lpstr>Roboto</vt:lpstr>
      <vt:lpstr>Roboto</vt:lpstr>
      <vt:lpstr>Segoe UI</vt:lpstr>
      <vt:lpstr>1_Office Theme</vt:lpstr>
      <vt:lpstr>2_Office Theme</vt:lpstr>
      <vt:lpstr>Accessibility and PowerBI</vt:lpstr>
      <vt:lpstr>Agenda</vt:lpstr>
      <vt:lpstr>What do I know?</vt:lpstr>
      <vt:lpstr>Intro 1</vt:lpstr>
      <vt:lpstr>Intro 2</vt:lpstr>
      <vt:lpstr>Intro 3</vt:lpstr>
      <vt:lpstr>Intro 4</vt:lpstr>
      <vt:lpstr>Why is accessibility important?</vt:lpstr>
      <vt:lpstr>Accessible content is better content</vt:lpstr>
      <vt:lpstr>How do we know what good looks like?</vt:lpstr>
      <vt:lpstr>Accessibility guidelines have four high-level principles.</vt:lpstr>
      <vt:lpstr>Perceivable 2</vt:lpstr>
      <vt:lpstr>Perceivable </vt:lpstr>
      <vt:lpstr>Operable 2</vt:lpstr>
      <vt:lpstr>Operable </vt:lpstr>
      <vt:lpstr>Understandable 3</vt:lpstr>
      <vt:lpstr>Understandable</vt:lpstr>
      <vt:lpstr>Agenda 2</vt:lpstr>
      <vt:lpstr>Alternative text</vt:lpstr>
      <vt:lpstr>Needs alt text or not?</vt:lpstr>
      <vt:lpstr>Writing alternative text</vt:lpstr>
      <vt:lpstr>Alt text in PowerBI</vt:lpstr>
      <vt:lpstr>Colour shouldn’t be the only way we convey meaning.</vt:lpstr>
      <vt:lpstr>Colour blind tips</vt:lpstr>
      <vt:lpstr>Testing for colour blindness</vt:lpstr>
      <vt:lpstr>Colour shouldn’t be the only thing used to convey meaning. 2</vt:lpstr>
      <vt:lpstr>Using markers and labels</vt:lpstr>
      <vt:lpstr>Is it understandable in black and white?</vt:lpstr>
      <vt:lpstr>More examples</vt:lpstr>
      <vt:lpstr>Is it understandable in black and white? 2</vt:lpstr>
      <vt:lpstr>Use “Show Marker” in Power BI</vt:lpstr>
      <vt:lpstr>Use enough contrast</vt:lpstr>
      <vt:lpstr>Examples</vt:lpstr>
      <vt:lpstr>Information</vt:lpstr>
      <vt:lpstr>Situational visual impairments</vt:lpstr>
      <vt:lpstr>Examples 2</vt:lpstr>
      <vt:lpstr>A rule of thumb</vt:lpstr>
      <vt:lpstr>Contrasts that may be hard to read 1 </vt:lpstr>
      <vt:lpstr>Contrasts that may be hard to read 2 </vt:lpstr>
      <vt:lpstr>Contrasts that may be hard to read 3 </vt:lpstr>
      <vt:lpstr>Contrasts that may be hard to read 4 </vt:lpstr>
      <vt:lpstr>Checking the contrast of two colours</vt:lpstr>
      <vt:lpstr>WCAG sufficient and insufficient contrast </vt:lpstr>
      <vt:lpstr>How is colour contrast calculated?</vt:lpstr>
      <vt:lpstr>Use an online checker </vt:lpstr>
      <vt:lpstr>Microsoft PowerToys for Windows 10</vt:lpstr>
      <vt:lpstr>Set options and then use keyboard shortcut</vt:lpstr>
      <vt:lpstr>Copy colour code to clipboard, or show HEX / RGB / HSL etc </vt:lpstr>
      <vt:lpstr>The ratios to remember</vt:lpstr>
      <vt:lpstr>Revisiting hard to read contrast examples </vt:lpstr>
      <vt:lpstr>Colour matrix</vt:lpstr>
      <vt:lpstr>Jason?</vt:lpstr>
      <vt:lpstr>UOS_PBI_Theme_1.json</vt:lpstr>
      <vt:lpstr>Accessibility Matrix for UoS PBI Theme 1</vt:lpstr>
      <vt:lpstr>Background</vt:lpstr>
      <vt:lpstr>Title etc / foreground</vt:lpstr>
      <vt:lpstr>Agenda 3</vt:lpstr>
      <vt:lpstr>Can you get around using the keyboard alone.</vt:lpstr>
      <vt:lpstr>What do we mean by keyboard navigation?</vt:lpstr>
      <vt:lpstr>Keyboard (non-mouse) navigation</vt:lpstr>
      <vt:lpstr>Example situational impairments</vt:lpstr>
      <vt:lpstr>Example situational impairments (2)</vt:lpstr>
      <vt:lpstr>Benefits of keyboard navigation</vt:lpstr>
      <vt:lpstr>Additional Keyboard Shortcuts in PowerBI  (web view)</vt:lpstr>
      <vt:lpstr>Where is the mouse?</vt:lpstr>
      <vt:lpstr>Focus indicators</vt:lpstr>
      <vt:lpstr>Focus order</vt:lpstr>
      <vt:lpstr>Setting tab order for reports</vt:lpstr>
      <vt:lpstr>Agenda 4</vt:lpstr>
      <vt:lpstr>It is clear where a link will take you.</vt:lpstr>
      <vt:lpstr>Link Text 0</vt:lpstr>
      <vt:lpstr>Link text </vt:lpstr>
      <vt:lpstr>Link text 2  </vt:lpstr>
      <vt:lpstr>Link text 3</vt:lpstr>
      <vt:lpstr>Link text 4</vt:lpstr>
      <vt:lpstr>Link text for screen readers</vt:lpstr>
      <vt:lpstr>Links should be underlined</vt:lpstr>
      <vt:lpstr>Examples 3</vt:lpstr>
      <vt:lpstr>Avoid centre-aligning text over more than one line.</vt:lpstr>
      <vt:lpstr>Titles, labels and abbreviations</vt:lpstr>
      <vt:lpstr>Agenda 5</vt:lpstr>
      <vt:lpstr>Accessibility Insights</vt:lpstr>
      <vt:lpstr>Example results of an automated test</vt:lpstr>
      <vt:lpstr>Filtering results</vt:lpstr>
      <vt:lpstr>Next steps</vt:lpstr>
      <vt:lpstr>Go further</vt:lpstr>
      <vt:lpstr>Agenda</vt:lpstr>
      <vt:lpstr>Resources</vt:lpstr>
      <vt:lpstr>Questions and answers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Accessibility and PowerBI</dc:title>
  <dc:creator>Matthew Deeprose</dc:creator>
  <cp:keywords>#accessibility</cp:keywords>
  <cp:lastModifiedBy>Matthew Deeprose</cp:lastModifiedBy>
  <cp:revision>19</cp:revision>
  <dcterms:created xsi:type="dcterms:W3CDTF">2022-03-08T14:17:08Z</dcterms:created>
  <dcterms:modified xsi:type="dcterms:W3CDTF">2022-04-03T15:04:15Z</dcterms:modified>
  <cp:category>Education Services</cp:category>
</cp:coreProperties>
</file>